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57"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6" r:id="rId20"/>
    <p:sldId id="277" r:id="rId21"/>
    <p:sldId id="278" r:id="rId22"/>
    <p:sldId id="279" r:id="rId23"/>
    <p:sldId id="280" r:id="rId24"/>
    <p:sldId id="281" r:id="rId25"/>
    <p:sldId id="282" r:id="rId26"/>
    <p:sldId id="283" r:id="rId27"/>
    <p:sldId id="290" r:id="rId28"/>
    <p:sldId id="284" r:id="rId29"/>
    <p:sldId id="285" r:id="rId30"/>
    <p:sldId id="286" r:id="rId31"/>
    <p:sldId id="289" r:id="rId32"/>
    <p:sldId id="287" r:id="rId33"/>
    <p:sldId id="288" r:id="rId34"/>
    <p:sldId id="291" r:id="rId35"/>
    <p:sldId id="27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9BBC89-F7E4-4429-BACC-A0D505020742}" type="datetimeFigureOut">
              <a:rPr lang="en-US" smtClean="0"/>
              <a:pPr/>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332C2-1D19-4904-88A2-F60FF4B8B61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9BBC89-F7E4-4429-BACC-A0D505020742}" type="datetimeFigureOut">
              <a:rPr lang="en-US" smtClean="0"/>
              <a:pPr/>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332C2-1D19-4904-88A2-F60FF4B8B61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9BBC89-F7E4-4429-BACC-A0D505020742}" type="datetimeFigureOut">
              <a:rPr lang="en-US" smtClean="0"/>
              <a:pPr/>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332C2-1D19-4904-88A2-F60FF4B8B61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9BBC89-F7E4-4429-BACC-A0D505020742}" type="datetimeFigureOut">
              <a:rPr lang="en-US" smtClean="0"/>
              <a:pPr/>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332C2-1D19-4904-88A2-F60FF4B8B61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9BBC89-F7E4-4429-BACC-A0D505020742}" type="datetimeFigureOut">
              <a:rPr lang="en-US" smtClean="0"/>
              <a:pPr/>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332C2-1D19-4904-88A2-F60FF4B8B61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9BBC89-F7E4-4429-BACC-A0D505020742}" type="datetimeFigureOut">
              <a:rPr lang="en-US" smtClean="0"/>
              <a:pPr/>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332C2-1D19-4904-88A2-F60FF4B8B61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9BBC89-F7E4-4429-BACC-A0D505020742}" type="datetimeFigureOut">
              <a:rPr lang="en-US" smtClean="0"/>
              <a:pPr/>
              <a:t>8/3/2022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3332C2-1D19-4904-88A2-F60FF4B8B61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9BBC89-F7E4-4429-BACC-A0D505020742}" type="datetimeFigureOut">
              <a:rPr lang="en-US" smtClean="0"/>
              <a:pPr/>
              <a:t>8/3/2022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3332C2-1D19-4904-88A2-F60FF4B8B61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9BBC89-F7E4-4429-BACC-A0D505020742}" type="datetimeFigureOut">
              <a:rPr lang="en-US" smtClean="0"/>
              <a:pPr/>
              <a:t>8/3/2022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3332C2-1D19-4904-88A2-F60FF4B8B61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9BBC89-F7E4-4429-BACC-A0D505020742}" type="datetimeFigureOut">
              <a:rPr lang="en-US" smtClean="0"/>
              <a:pPr/>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332C2-1D19-4904-88A2-F60FF4B8B61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9BBC89-F7E4-4429-BACC-A0D505020742}" type="datetimeFigureOut">
              <a:rPr lang="en-US" smtClean="0"/>
              <a:pPr/>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332C2-1D19-4904-88A2-F60FF4B8B61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9BBC89-F7E4-4429-BACC-A0D505020742}" type="datetimeFigureOut">
              <a:rPr lang="en-US" smtClean="0"/>
              <a:pPr/>
              <a:t>8/3/2022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3332C2-1D19-4904-88A2-F60FF4B8B61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Cell cycle</a:t>
            </a:r>
            <a:br>
              <a:rPr lang="en-US" b="1" dirty="0" smtClean="0"/>
            </a:br>
            <a:r>
              <a:rPr lang="en-US" b="1" dirty="0" smtClean="0"/>
              <a:t>Mitosis and Meiosis</a:t>
            </a:r>
            <a:endParaRPr lang="en-US" b="1" dirty="0"/>
          </a:p>
        </p:txBody>
      </p:sp>
      <p:sp>
        <p:nvSpPr>
          <p:cNvPr id="3" name="Subtitle 2"/>
          <p:cNvSpPr>
            <a:spLocks noGrp="1"/>
          </p:cNvSpPr>
          <p:nvPr>
            <p:ph type="subTitle" idx="1"/>
          </p:nvPr>
        </p:nvSpPr>
        <p:spPr>
          <a:xfrm>
            <a:off x="1295400" y="4343400"/>
            <a:ext cx="6400800" cy="1752600"/>
          </a:xfrm>
        </p:spPr>
        <p:txBody>
          <a:bodyPr/>
          <a:lstStyle/>
          <a:p>
            <a:r>
              <a:rPr lang="en-US" b="1" dirty="0" smtClean="0">
                <a:solidFill>
                  <a:schemeClr val="tx2">
                    <a:lumMod val="50000"/>
                  </a:schemeClr>
                </a:solidFill>
              </a:rPr>
              <a:t>B.Sc microbiology </a:t>
            </a:r>
          </a:p>
          <a:p>
            <a:r>
              <a:rPr lang="en-US" b="1" dirty="0" smtClean="0">
                <a:solidFill>
                  <a:schemeClr val="tx2">
                    <a:lumMod val="50000"/>
                  </a:schemeClr>
                </a:solidFill>
              </a:rPr>
              <a:t>Sem-3 MB-302 Unit-3 </a:t>
            </a:r>
            <a:endParaRPr lang="en-US" b="1" dirty="0">
              <a:solidFill>
                <a:schemeClr val="tx2">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all" dirty="0" smtClean="0"/>
              <a:t>METAPHASE</a:t>
            </a:r>
            <a:endParaRPr lang="en-US" b="1" dirty="0"/>
          </a:p>
        </p:txBody>
      </p:sp>
      <p:sp>
        <p:nvSpPr>
          <p:cNvPr id="3" name="Content Placeholder 2"/>
          <p:cNvSpPr>
            <a:spLocks noGrp="1"/>
          </p:cNvSpPr>
          <p:nvPr>
            <p:ph idx="1"/>
          </p:nvPr>
        </p:nvSpPr>
        <p:spPr>
          <a:xfrm>
            <a:off x="457200" y="1600200"/>
            <a:ext cx="8229600" cy="4800600"/>
          </a:xfrm>
        </p:spPr>
        <p:txBody>
          <a:bodyPr>
            <a:normAutofit fontScale="77500" lnSpcReduction="20000"/>
          </a:bodyPr>
          <a:lstStyle/>
          <a:p>
            <a:pPr algn="just"/>
            <a:r>
              <a:rPr lang="en-US" dirty="0" smtClean="0"/>
              <a:t>During </a:t>
            </a:r>
            <a:r>
              <a:rPr lang="en-US" b="1" dirty="0" smtClean="0"/>
              <a:t>metaphase,</a:t>
            </a:r>
            <a:r>
              <a:rPr lang="en-US" dirty="0" smtClean="0"/>
              <a:t> the “change phase,” all the chromosomes are aligned in a plane called the metaphase plate, or the equatorial plane, midway between the two poles of the cell. </a:t>
            </a:r>
          </a:p>
          <a:p>
            <a:pPr algn="just"/>
            <a:r>
              <a:rPr lang="en-US" dirty="0" smtClean="0"/>
              <a:t>The sister </a:t>
            </a:r>
            <a:r>
              <a:rPr lang="en-US" dirty="0" err="1" smtClean="0"/>
              <a:t>chromatids</a:t>
            </a:r>
            <a:r>
              <a:rPr lang="en-US" dirty="0" smtClean="0"/>
              <a:t> are still tightly attached to each other by </a:t>
            </a:r>
            <a:r>
              <a:rPr lang="en-US" dirty="0" err="1" smtClean="0"/>
              <a:t>cohesin</a:t>
            </a:r>
            <a:r>
              <a:rPr lang="en-US" dirty="0" smtClean="0"/>
              <a:t> proteins. </a:t>
            </a:r>
          </a:p>
          <a:p>
            <a:pPr algn="just"/>
            <a:r>
              <a:rPr lang="en-US" dirty="0" smtClean="0"/>
              <a:t>At this time, the chromosomes are maximally condensed.</a:t>
            </a:r>
          </a:p>
          <a:p>
            <a:pPr algn="just"/>
            <a:r>
              <a:rPr lang="en-US" dirty="0" smtClean="0"/>
              <a:t>Each sister </a:t>
            </a:r>
            <a:r>
              <a:rPr lang="en-US" dirty="0" err="1" smtClean="0"/>
              <a:t>chromatid</a:t>
            </a:r>
            <a:r>
              <a:rPr lang="en-US" dirty="0" smtClean="0"/>
              <a:t> develops a protein structure called a </a:t>
            </a:r>
            <a:r>
              <a:rPr lang="en-US" b="1" dirty="0" err="1" smtClean="0"/>
              <a:t>kinetochore</a:t>
            </a:r>
            <a:r>
              <a:rPr lang="en-US" dirty="0" smtClean="0"/>
              <a:t> in the </a:t>
            </a:r>
            <a:r>
              <a:rPr lang="en-US" dirty="0" err="1" smtClean="0"/>
              <a:t>centromeric</a:t>
            </a:r>
            <a:r>
              <a:rPr lang="en-US" dirty="0" smtClean="0"/>
              <a:t> region. </a:t>
            </a:r>
          </a:p>
          <a:p>
            <a:pPr algn="just"/>
            <a:r>
              <a:rPr lang="en-US" dirty="0" smtClean="0"/>
              <a:t>The proteins of the </a:t>
            </a:r>
            <a:r>
              <a:rPr lang="en-US" dirty="0" err="1" smtClean="0"/>
              <a:t>kinetochore</a:t>
            </a:r>
            <a:r>
              <a:rPr lang="en-US" dirty="0" smtClean="0"/>
              <a:t> attract and bind mitotic spindle microtubules. </a:t>
            </a:r>
          </a:p>
          <a:p>
            <a:pPr algn="just"/>
            <a:r>
              <a:rPr lang="en-US" dirty="0" smtClean="0"/>
              <a:t>all the sister </a:t>
            </a:r>
            <a:r>
              <a:rPr lang="en-US" dirty="0" err="1" smtClean="0"/>
              <a:t>chromatids</a:t>
            </a:r>
            <a:r>
              <a:rPr lang="en-US" dirty="0" smtClean="0"/>
              <a:t> will be attached via their </a:t>
            </a:r>
            <a:r>
              <a:rPr lang="en-US" dirty="0" err="1" smtClean="0"/>
              <a:t>kinetochores</a:t>
            </a:r>
            <a:r>
              <a:rPr lang="en-US" dirty="0" smtClean="0"/>
              <a:t> to microtubules from opposing poles. </a:t>
            </a:r>
            <a:br>
              <a:rPr lang="en-US" dirty="0" smtClean="0"/>
            </a:b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etaphase.png"/>
          <p:cNvPicPr>
            <a:picLocks noGrp="1" noChangeAspect="1"/>
          </p:cNvPicPr>
          <p:nvPr>
            <p:ph idx="1"/>
          </p:nvPr>
        </p:nvPicPr>
        <p:blipFill>
          <a:blip r:embed="rId2"/>
          <a:stretch>
            <a:fillRect/>
          </a:stretch>
        </p:blipFill>
        <p:spPr>
          <a:xfrm>
            <a:off x="609600" y="0"/>
            <a:ext cx="6781800" cy="6172200"/>
          </a:xfrm>
        </p:spPr>
      </p:pic>
      <p:pic>
        <p:nvPicPr>
          <p:cNvPr id="5" name="Picture 4" descr="Figure_10_02_03.jpg"/>
          <p:cNvPicPr>
            <a:picLocks noChangeAspect="1"/>
          </p:cNvPicPr>
          <p:nvPr/>
        </p:nvPicPr>
        <p:blipFill>
          <a:blip r:embed="rId3"/>
          <a:stretch>
            <a:fillRect/>
          </a:stretch>
        </p:blipFill>
        <p:spPr>
          <a:xfrm>
            <a:off x="5562600" y="3810000"/>
            <a:ext cx="3316224" cy="242620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all" dirty="0" smtClean="0"/>
              <a:t>ANAPHASE</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During anaphase, the “upward phase,” the </a:t>
            </a:r>
            <a:r>
              <a:rPr lang="en-US" dirty="0" err="1" smtClean="0"/>
              <a:t>cohesin</a:t>
            </a:r>
            <a:r>
              <a:rPr lang="en-US" dirty="0" smtClean="0"/>
              <a:t> proteins degrade, and the sister </a:t>
            </a:r>
            <a:r>
              <a:rPr lang="en-US" dirty="0" err="1" smtClean="0"/>
              <a:t>chromatids</a:t>
            </a:r>
            <a:r>
              <a:rPr lang="en-US" dirty="0" smtClean="0"/>
              <a:t> separate at the </a:t>
            </a:r>
            <a:r>
              <a:rPr lang="en-US" dirty="0" err="1" smtClean="0"/>
              <a:t>centromere</a:t>
            </a:r>
            <a:r>
              <a:rPr lang="en-US" dirty="0" smtClean="0"/>
              <a:t>. </a:t>
            </a:r>
          </a:p>
          <a:p>
            <a:r>
              <a:rPr lang="en-US" dirty="0" smtClean="0"/>
              <a:t>Each </a:t>
            </a:r>
            <a:r>
              <a:rPr lang="en-US" dirty="0" err="1" smtClean="0"/>
              <a:t>chromatid</a:t>
            </a:r>
            <a:r>
              <a:rPr lang="en-US" dirty="0" smtClean="0"/>
              <a:t>, now called a chromosome, is pulled rapidly toward the </a:t>
            </a:r>
            <a:r>
              <a:rPr lang="en-US" dirty="0" err="1" smtClean="0"/>
              <a:t>centrosome</a:t>
            </a:r>
            <a:r>
              <a:rPr lang="en-US" dirty="0" smtClean="0"/>
              <a:t> to which its microtubule is attached. </a:t>
            </a:r>
          </a:p>
          <a:p>
            <a:r>
              <a:rPr lang="en-US" dirty="0" smtClean="0"/>
              <a:t>The cell becomes visibly elongated (oval shaped) as the polar microtubules slide against each other at the metaphase plate where they overlap.</a:t>
            </a:r>
          </a:p>
          <a:p>
            <a:r>
              <a:rPr lang="en-US" dirty="0" smtClean="0"/>
              <a:t>These sister </a:t>
            </a:r>
            <a:r>
              <a:rPr lang="en-US" dirty="0" err="1" smtClean="0"/>
              <a:t>chromatids</a:t>
            </a:r>
            <a:r>
              <a:rPr lang="en-US" dirty="0" smtClean="0"/>
              <a:t> become the chromosome of the daughter nuclei.</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naphase-1024x535.png"/>
          <p:cNvPicPr>
            <a:picLocks noGrp="1" noChangeAspect="1"/>
          </p:cNvPicPr>
          <p:nvPr>
            <p:ph idx="1"/>
          </p:nvPr>
        </p:nvPicPr>
        <p:blipFill>
          <a:blip r:embed="rId2"/>
          <a:stretch>
            <a:fillRect/>
          </a:stretch>
        </p:blipFill>
        <p:spPr>
          <a:xfrm>
            <a:off x="533400" y="609600"/>
            <a:ext cx="8229600" cy="60960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all" dirty="0" smtClean="0"/>
              <a:t>TELOPHASE</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During </a:t>
            </a:r>
            <a:r>
              <a:rPr lang="en-US" dirty="0" err="1" smtClean="0"/>
              <a:t>telophase</a:t>
            </a:r>
            <a:r>
              <a:rPr lang="en-US" dirty="0" smtClean="0"/>
              <a:t>, the “distance phase,” the chromosomes reach the opposite poles and begin to </a:t>
            </a:r>
            <a:r>
              <a:rPr lang="en-US" dirty="0" err="1" smtClean="0"/>
              <a:t>decondense</a:t>
            </a:r>
            <a:r>
              <a:rPr lang="en-US" dirty="0" smtClean="0"/>
              <a:t>, relaxing into a chromatin configuration. </a:t>
            </a:r>
          </a:p>
          <a:p>
            <a:r>
              <a:rPr lang="en-US" dirty="0" smtClean="0"/>
              <a:t>The mitotic spindles are </a:t>
            </a:r>
            <a:r>
              <a:rPr lang="en-US" dirty="0" err="1" smtClean="0"/>
              <a:t>depolymerized</a:t>
            </a:r>
            <a:r>
              <a:rPr lang="en-US" dirty="0" smtClean="0"/>
              <a:t> into </a:t>
            </a:r>
            <a:r>
              <a:rPr lang="en-US" dirty="0" err="1" smtClean="0"/>
              <a:t>tubulin</a:t>
            </a:r>
            <a:r>
              <a:rPr lang="en-US" dirty="0" smtClean="0"/>
              <a:t> monomers that will be used to assemble </a:t>
            </a:r>
            <a:r>
              <a:rPr lang="en-US" dirty="0" err="1" smtClean="0"/>
              <a:t>cytoskeletal</a:t>
            </a:r>
            <a:r>
              <a:rPr lang="en-US" dirty="0" smtClean="0"/>
              <a:t> components for each daughter cell.</a:t>
            </a:r>
          </a:p>
          <a:p>
            <a:r>
              <a:rPr lang="en-US" dirty="0" smtClean="0"/>
              <a:t>Nuclear envelopes form around the chromosomes, and </a:t>
            </a:r>
            <a:r>
              <a:rPr lang="en-US" dirty="0" err="1" smtClean="0"/>
              <a:t>nucleosomes</a:t>
            </a:r>
            <a:r>
              <a:rPr lang="en-US" dirty="0" smtClean="0"/>
              <a:t> appear within the nuclear area.</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elophase.png"/>
          <p:cNvPicPr>
            <a:picLocks noGrp="1" noChangeAspect="1"/>
          </p:cNvPicPr>
          <p:nvPr>
            <p:ph idx="1"/>
          </p:nvPr>
        </p:nvPicPr>
        <p:blipFill>
          <a:blip r:embed="rId2"/>
          <a:stretch>
            <a:fillRect/>
          </a:stretch>
        </p:blipFill>
        <p:spPr>
          <a:xfrm>
            <a:off x="304800" y="457200"/>
            <a:ext cx="7927341" cy="60198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t>CYTOKINESIS</a:t>
            </a:r>
            <a:endParaRPr lang="en-US" b="1" cap="all" dirty="0"/>
          </a:p>
        </p:txBody>
      </p:sp>
      <p:sp>
        <p:nvSpPr>
          <p:cNvPr id="3" name="Content Placeholder 2"/>
          <p:cNvSpPr>
            <a:spLocks noGrp="1"/>
          </p:cNvSpPr>
          <p:nvPr>
            <p:ph idx="1"/>
          </p:nvPr>
        </p:nvSpPr>
        <p:spPr>
          <a:xfrm>
            <a:off x="457200" y="1600200"/>
            <a:ext cx="8229600" cy="4724400"/>
          </a:xfrm>
        </p:spPr>
        <p:txBody>
          <a:bodyPr>
            <a:normAutofit fontScale="70000" lnSpcReduction="20000"/>
          </a:bodyPr>
          <a:lstStyle/>
          <a:p>
            <a:r>
              <a:rPr lang="en-US" b="1" dirty="0" err="1" smtClean="0"/>
              <a:t>Cytokinesis</a:t>
            </a:r>
            <a:r>
              <a:rPr lang="en-US" b="1" dirty="0" smtClean="0"/>
              <a:t>,</a:t>
            </a:r>
            <a:r>
              <a:rPr lang="en-US" dirty="0" smtClean="0"/>
              <a:t> or “cell motion,” is the second main stage of the mitotic phase during which cell division is completed via the physical separation of the </a:t>
            </a:r>
            <a:r>
              <a:rPr lang="en-US" dirty="0" err="1" smtClean="0"/>
              <a:t>cytoplasmic</a:t>
            </a:r>
            <a:r>
              <a:rPr lang="en-US" dirty="0" smtClean="0"/>
              <a:t> components into two daughter cells. </a:t>
            </a:r>
          </a:p>
          <a:p>
            <a:r>
              <a:rPr lang="en-US" dirty="0" smtClean="0"/>
              <a:t>Division is not complete until the cell components have been divided and completely separated into the two daughter cells. </a:t>
            </a:r>
          </a:p>
          <a:p>
            <a:r>
              <a:rPr lang="en-US" dirty="0" smtClean="0"/>
              <a:t>In cells such as animal cells that lack cell walls, </a:t>
            </a:r>
            <a:r>
              <a:rPr lang="en-US" dirty="0" err="1" smtClean="0"/>
              <a:t>cytokinesis</a:t>
            </a:r>
            <a:r>
              <a:rPr lang="en-US" dirty="0" smtClean="0"/>
              <a:t> follows the onset of anaphase. The </a:t>
            </a:r>
            <a:r>
              <a:rPr lang="en-US" dirty="0" err="1" smtClean="0"/>
              <a:t>actin</a:t>
            </a:r>
            <a:r>
              <a:rPr lang="en-US" dirty="0" smtClean="0"/>
              <a:t> filaments pull the equator of the cell inward, forming a fissure. This fissure, or “crack,” is called the cleavage furrow. </a:t>
            </a:r>
          </a:p>
          <a:p>
            <a:r>
              <a:rPr lang="en-US" dirty="0" smtClean="0"/>
              <a:t>In plant cells, a new cell wall must form between the daughter cells. During </a:t>
            </a:r>
            <a:r>
              <a:rPr lang="en-US" dirty="0" err="1" smtClean="0"/>
              <a:t>interphase</a:t>
            </a:r>
            <a:r>
              <a:rPr lang="en-US" dirty="0" smtClean="0"/>
              <a:t>, the Golgi apparatus accumulates enzymes, structural proteins, and glucose molecules. The Golgi membranes become parts of the plasma membrane on either side of the new cell wall.</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bf7d490cb64d133e98638785fb951033587b26a.png"/>
          <p:cNvPicPr>
            <a:picLocks noGrp="1" noChangeAspect="1"/>
          </p:cNvPicPr>
          <p:nvPr>
            <p:ph idx="1"/>
          </p:nvPr>
        </p:nvPicPr>
        <p:blipFill>
          <a:blip r:embed="rId2"/>
          <a:stretch>
            <a:fillRect/>
          </a:stretch>
        </p:blipFill>
        <p:spPr>
          <a:xfrm>
            <a:off x="457200" y="228600"/>
            <a:ext cx="7696200" cy="62484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Meiosis</a:t>
            </a:r>
            <a:endParaRPr lang="en-US" dirty="0"/>
          </a:p>
        </p:txBody>
      </p:sp>
      <p:sp>
        <p:nvSpPr>
          <p:cNvPr id="3" name="Content Placeholder 2"/>
          <p:cNvSpPr>
            <a:spLocks noGrp="1"/>
          </p:cNvSpPr>
          <p:nvPr>
            <p:ph idx="1"/>
          </p:nvPr>
        </p:nvSpPr>
        <p:spPr/>
        <p:txBody>
          <a:bodyPr>
            <a:noAutofit/>
          </a:bodyPr>
          <a:lstStyle/>
          <a:p>
            <a:pPr algn="just"/>
            <a:r>
              <a:rPr lang="en-US" sz="2400" b="1" i="1" dirty="0" smtClean="0"/>
              <a:t>“Meiosis is the type of cell division that results in four daughter cells, each with half the number of chromosomes of the parent cell.”</a:t>
            </a:r>
          </a:p>
          <a:p>
            <a:pPr algn="just"/>
            <a:r>
              <a:rPr lang="en-US" sz="2400" dirty="0" smtClean="0"/>
              <a:t>These cells are the gametes – sperms in males and egg in females. The process of meiosis is divided into 2 stages. Each stage is subdivided into several phases.</a:t>
            </a:r>
          </a:p>
        </p:txBody>
      </p:sp>
      <p:sp>
        <p:nvSpPr>
          <p:cNvPr id="5" name="TextBox 4"/>
          <p:cNvSpPr txBox="1"/>
          <p:nvPr/>
        </p:nvSpPr>
        <p:spPr>
          <a:xfrm>
            <a:off x="3886200" y="3886200"/>
            <a:ext cx="4343400" cy="2677656"/>
          </a:xfrm>
          <a:prstGeom prst="rect">
            <a:avLst/>
          </a:prstGeom>
          <a:noFill/>
        </p:spPr>
        <p:txBody>
          <a:bodyPr wrap="square" rtlCol="0">
            <a:spAutoFit/>
          </a:bodyPr>
          <a:lstStyle/>
          <a:p>
            <a:pPr>
              <a:buFont typeface="Arial" pitchFamily="34" charset="0"/>
              <a:buChar char="•"/>
            </a:pPr>
            <a:r>
              <a:rPr lang="en-US" sz="2400" b="1" dirty="0" smtClean="0"/>
              <a:t>Meiosis II:</a:t>
            </a:r>
            <a:endParaRPr lang="en-US" sz="2400" dirty="0" smtClean="0"/>
          </a:p>
          <a:p>
            <a:pPr>
              <a:buFont typeface="Arial" pitchFamily="34" charset="0"/>
              <a:buChar char="•"/>
            </a:pPr>
            <a:r>
              <a:rPr lang="en-US" sz="2400" dirty="0" smtClean="0"/>
              <a:t>Prophase II</a:t>
            </a:r>
          </a:p>
          <a:p>
            <a:pPr>
              <a:buFont typeface="Arial" pitchFamily="34" charset="0"/>
              <a:buChar char="•"/>
            </a:pPr>
            <a:r>
              <a:rPr lang="en-US" sz="2400" dirty="0" smtClean="0"/>
              <a:t>Metaphase II</a:t>
            </a:r>
          </a:p>
          <a:p>
            <a:pPr>
              <a:buFont typeface="Arial" pitchFamily="34" charset="0"/>
              <a:buChar char="•"/>
            </a:pPr>
            <a:r>
              <a:rPr lang="en-US" sz="2400" dirty="0" smtClean="0"/>
              <a:t>Anaphase II</a:t>
            </a:r>
          </a:p>
          <a:p>
            <a:pPr>
              <a:buFont typeface="Arial" pitchFamily="34" charset="0"/>
              <a:buChar char="•"/>
            </a:pPr>
            <a:r>
              <a:rPr lang="en-US" sz="2400" dirty="0" err="1" smtClean="0"/>
              <a:t>Telophase</a:t>
            </a:r>
            <a:r>
              <a:rPr lang="en-US" sz="2400" dirty="0" smtClean="0"/>
              <a:t> II</a:t>
            </a:r>
          </a:p>
          <a:p>
            <a:pPr>
              <a:buFont typeface="Arial" pitchFamily="34" charset="0"/>
              <a:buChar char="•"/>
            </a:pPr>
            <a:r>
              <a:rPr lang="en-US" sz="2400" dirty="0" err="1" smtClean="0"/>
              <a:t>Cytokinesis</a:t>
            </a:r>
            <a:r>
              <a:rPr lang="en-US" sz="2400" dirty="0" smtClean="0"/>
              <a:t> II</a:t>
            </a:r>
          </a:p>
          <a:p>
            <a:pPr>
              <a:buFont typeface="Arial" pitchFamily="34" charset="0"/>
              <a:buChar char="•"/>
            </a:pPr>
            <a:endParaRPr lang="en-US" sz="2400" dirty="0"/>
          </a:p>
        </p:txBody>
      </p:sp>
      <p:sp>
        <p:nvSpPr>
          <p:cNvPr id="8" name="TextBox 7"/>
          <p:cNvSpPr txBox="1"/>
          <p:nvPr/>
        </p:nvSpPr>
        <p:spPr>
          <a:xfrm>
            <a:off x="1219200" y="3886200"/>
            <a:ext cx="3124200" cy="2677656"/>
          </a:xfrm>
          <a:prstGeom prst="rect">
            <a:avLst/>
          </a:prstGeom>
          <a:noFill/>
        </p:spPr>
        <p:txBody>
          <a:bodyPr wrap="square" rtlCol="0">
            <a:spAutoFit/>
          </a:bodyPr>
          <a:lstStyle/>
          <a:p>
            <a:pPr>
              <a:buFont typeface="Arial" pitchFamily="34" charset="0"/>
              <a:buChar char="•"/>
            </a:pPr>
            <a:r>
              <a:rPr lang="en-US" sz="2400" b="1" dirty="0" smtClean="0"/>
              <a:t>Meiosis I:    </a:t>
            </a:r>
            <a:endParaRPr lang="en-US" sz="2400" dirty="0" smtClean="0"/>
          </a:p>
          <a:p>
            <a:pPr>
              <a:buFont typeface="Arial" pitchFamily="34" charset="0"/>
              <a:buChar char="•"/>
            </a:pPr>
            <a:r>
              <a:rPr lang="en-US" sz="2400" dirty="0" smtClean="0"/>
              <a:t>Prophase I</a:t>
            </a:r>
          </a:p>
          <a:p>
            <a:pPr>
              <a:buFont typeface="Arial" pitchFamily="34" charset="0"/>
              <a:buChar char="•"/>
            </a:pPr>
            <a:r>
              <a:rPr lang="en-US" sz="2400" dirty="0" smtClean="0"/>
              <a:t>Metaphase I</a:t>
            </a:r>
          </a:p>
          <a:p>
            <a:pPr>
              <a:buFont typeface="Arial" pitchFamily="34" charset="0"/>
              <a:buChar char="•"/>
            </a:pPr>
            <a:r>
              <a:rPr lang="en-US" sz="2400" dirty="0" smtClean="0"/>
              <a:t>Anaphase I</a:t>
            </a:r>
          </a:p>
          <a:p>
            <a:pPr>
              <a:buFont typeface="Arial" pitchFamily="34" charset="0"/>
              <a:buChar char="•"/>
            </a:pPr>
            <a:r>
              <a:rPr lang="en-US" sz="2400" dirty="0" err="1" smtClean="0"/>
              <a:t>Telophase</a:t>
            </a:r>
            <a:r>
              <a:rPr lang="en-US" sz="2400" dirty="0" smtClean="0"/>
              <a:t> I</a:t>
            </a:r>
          </a:p>
          <a:p>
            <a:pPr>
              <a:buFont typeface="Arial" pitchFamily="34" charset="0"/>
              <a:buChar char="•"/>
            </a:pPr>
            <a:r>
              <a:rPr lang="en-US" sz="2400" dirty="0" err="1" smtClean="0"/>
              <a:t>Cytokinesis</a:t>
            </a:r>
            <a:r>
              <a:rPr lang="en-US" sz="2400" dirty="0" smtClean="0"/>
              <a:t> I</a:t>
            </a:r>
          </a:p>
          <a:p>
            <a:pPr>
              <a:buFont typeface="Arial" pitchFamily="34" charset="0"/>
              <a:buChar char="•"/>
            </a:pP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Phases of Meiosis 1</a:t>
            </a:r>
            <a:endParaRPr lang="en-US" b="1" dirty="0"/>
          </a:p>
        </p:txBody>
      </p:sp>
      <p:sp>
        <p:nvSpPr>
          <p:cNvPr id="3" name="Content Placeholder 2"/>
          <p:cNvSpPr>
            <a:spLocks noGrp="1"/>
          </p:cNvSpPr>
          <p:nvPr>
            <p:ph idx="1"/>
          </p:nvPr>
        </p:nvSpPr>
        <p:spPr/>
        <p:txBody>
          <a:bodyPr/>
          <a:lstStyle/>
          <a:p>
            <a:r>
              <a:rPr lang="en-US" b="1" dirty="0" smtClean="0"/>
              <a:t>Meiosis 1 Prophase 1</a:t>
            </a:r>
          </a:p>
          <a:p>
            <a:r>
              <a:rPr lang="en-US" dirty="0" smtClean="0"/>
              <a:t>Prophase I is longer than the mitotic prophase and is further subdivided into 5 </a:t>
            </a:r>
            <a:r>
              <a:rPr lang="en-US" dirty="0" err="1" smtClean="0"/>
              <a:t>substages</a:t>
            </a:r>
            <a:r>
              <a:rPr lang="en-US" dirty="0" smtClean="0"/>
              <a:t>,</a:t>
            </a:r>
          </a:p>
          <a:p>
            <a:pPr lvl="1"/>
            <a:r>
              <a:rPr lang="en-US" dirty="0" err="1" smtClean="0"/>
              <a:t>leptotene</a:t>
            </a:r>
            <a:endParaRPr lang="en-US" dirty="0" smtClean="0"/>
          </a:p>
          <a:p>
            <a:pPr lvl="1"/>
            <a:r>
              <a:rPr lang="en-US" dirty="0" err="1" smtClean="0"/>
              <a:t>zygotene</a:t>
            </a:r>
            <a:endParaRPr lang="en-US" dirty="0" smtClean="0"/>
          </a:p>
          <a:p>
            <a:pPr lvl="1"/>
            <a:r>
              <a:rPr lang="en-US" dirty="0" err="1" smtClean="0"/>
              <a:t>pachytene</a:t>
            </a:r>
            <a:endParaRPr lang="en-US" dirty="0" smtClean="0"/>
          </a:p>
          <a:p>
            <a:pPr lvl="1"/>
            <a:r>
              <a:rPr lang="en-US" dirty="0" err="1" smtClean="0"/>
              <a:t>diplotene</a:t>
            </a:r>
            <a:endParaRPr lang="en-US" dirty="0" smtClean="0"/>
          </a:p>
          <a:p>
            <a:pPr lvl="1"/>
            <a:r>
              <a:rPr lang="en-US" dirty="0" err="1" smtClean="0"/>
              <a:t>diakinesis</a:t>
            </a:r>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Cell Cycle</a:t>
            </a:r>
            <a:endParaRPr lang="en-US" b="1" dirty="0"/>
          </a:p>
        </p:txBody>
      </p:sp>
      <p:sp>
        <p:nvSpPr>
          <p:cNvPr id="3" name="Content Placeholder 2"/>
          <p:cNvSpPr>
            <a:spLocks noGrp="1"/>
          </p:cNvSpPr>
          <p:nvPr>
            <p:ph idx="1"/>
          </p:nvPr>
        </p:nvSpPr>
        <p:spPr/>
        <p:txBody>
          <a:bodyPr>
            <a:normAutofit/>
          </a:bodyPr>
          <a:lstStyle/>
          <a:p>
            <a:r>
              <a:rPr lang="en-US" dirty="0"/>
              <a:t>Eukaryotes have two major types of cell division: mitosis and meiosis. </a:t>
            </a:r>
            <a:endParaRPr lang="en-US" dirty="0" smtClean="0"/>
          </a:p>
          <a:p>
            <a:r>
              <a:rPr lang="en-US" dirty="0" smtClean="0"/>
              <a:t>Mitosis </a:t>
            </a:r>
            <a:r>
              <a:rPr lang="en-US" dirty="0"/>
              <a:t>is used to produce new body cells for growth and healing, while meiosis is used to produce sex cells (eggs and sperm</a:t>
            </a:r>
            <a:r>
              <a:rPr lang="en-US" dirty="0" smtClean="0"/>
              <a:t>).</a:t>
            </a:r>
          </a:p>
          <a:p>
            <a:r>
              <a:rPr lang="en-US" dirty="0"/>
              <a:t>The </a:t>
            </a:r>
            <a:r>
              <a:rPr lang="en-US" b="1" dirty="0"/>
              <a:t>cell cycle </a:t>
            </a:r>
            <a:r>
              <a:rPr lang="en-US" dirty="0"/>
              <a:t>is an ordered series of events involving cell growth and cell division that produces two new daughter cells via mitosis</a:t>
            </a:r>
            <a:r>
              <a:rPr lang="en-US" dirty="0" smtClean="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96000"/>
          </a:xfrm>
        </p:spPr>
        <p:txBody>
          <a:bodyPr>
            <a:normAutofit fontScale="62500" lnSpcReduction="20000"/>
          </a:bodyPr>
          <a:lstStyle/>
          <a:p>
            <a:pPr algn="just" fontAlgn="base">
              <a:buNone/>
            </a:pPr>
            <a:r>
              <a:rPr lang="en-US" b="1" dirty="0" err="1" smtClean="0"/>
              <a:t>i</a:t>
            </a:r>
            <a:r>
              <a:rPr lang="en-US" b="1" dirty="0" smtClean="0"/>
              <a:t>. </a:t>
            </a:r>
            <a:r>
              <a:rPr lang="en-US" b="1" dirty="0" err="1" smtClean="0"/>
              <a:t>Leptotene</a:t>
            </a:r>
            <a:endParaRPr lang="en-US" b="1" dirty="0" smtClean="0"/>
          </a:p>
          <a:p>
            <a:pPr algn="just" fontAlgn="base"/>
            <a:r>
              <a:rPr lang="en-US" dirty="0" smtClean="0"/>
              <a:t>This phase starts immediately after </a:t>
            </a:r>
            <a:r>
              <a:rPr lang="en-US" dirty="0" err="1" smtClean="0"/>
              <a:t>interphase</a:t>
            </a:r>
            <a:r>
              <a:rPr lang="en-US" dirty="0" smtClean="0"/>
              <a:t>.</a:t>
            </a:r>
          </a:p>
          <a:p>
            <a:pPr algn="just" fontAlgn="base"/>
            <a:r>
              <a:rPr lang="en-US" dirty="0" smtClean="0"/>
              <a:t>The size of cell and nucleus increases</a:t>
            </a:r>
          </a:p>
          <a:p>
            <a:pPr algn="just" fontAlgn="base"/>
            <a:r>
              <a:rPr lang="en-US" dirty="0" smtClean="0"/>
              <a:t>The chromosomes appear long, uncoiled thread-like in structure bearing many bead-like structures called </a:t>
            </a:r>
            <a:r>
              <a:rPr lang="en-US" dirty="0" err="1" smtClean="0"/>
              <a:t>chromomeres</a:t>
            </a:r>
            <a:r>
              <a:rPr lang="en-US" dirty="0" smtClean="0"/>
              <a:t>.</a:t>
            </a:r>
          </a:p>
          <a:p>
            <a:pPr algn="just" fontAlgn="base"/>
            <a:r>
              <a:rPr lang="en-US" dirty="0" smtClean="0"/>
              <a:t>The nuclear membrane and nucleolus remain as it is.</a:t>
            </a:r>
          </a:p>
          <a:p>
            <a:pPr algn="just" fontAlgn="base">
              <a:buNone/>
            </a:pPr>
            <a:r>
              <a:rPr lang="en-US" b="1" dirty="0" smtClean="0"/>
              <a:t> ii. </a:t>
            </a:r>
            <a:r>
              <a:rPr lang="en-US" b="1" dirty="0" err="1" smtClean="0"/>
              <a:t>Zygotene</a:t>
            </a:r>
            <a:endParaRPr lang="en-US" b="1" dirty="0" smtClean="0"/>
          </a:p>
          <a:p>
            <a:pPr algn="just" fontAlgn="base"/>
            <a:r>
              <a:rPr lang="en-US" dirty="0" smtClean="0"/>
              <a:t>Homologous chromosomes come closer and starts to pair up along their length.</a:t>
            </a:r>
          </a:p>
          <a:p>
            <a:pPr algn="just" fontAlgn="base"/>
            <a:r>
              <a:rPr lang="en-US" dirty="0" smtClean="0"/>
              <a:t>The pairing of homologous chromosomes is called </a:t>
            </a:r>
            <a:r>
              <a:rPr lang="en-US" dirty="0" err="1" smtClean="0"/>
              <a:t>Synapsis</a:t>
            </a:r>
            <a:r>
              <a:rPr lang="en-US" dirty="0" smtClean="0"/>
              <a:t> and the paired homologous chromosomes are referred as bivalents.</a:t>
            </a:r>
          </a:p>
          <a:p>
            <a:pPr algn="just" fontAlgn="base"/>
            <a:r>
              <a:rPr lang="en-US" dirty="0" smtClean="0"/>
              <a:t>The homologous chromosomes are held together by </a:t>
            </a:r>
            <a:r>
              <a:rPr lang="en-US" dirty="0" err="1" smtClean="0"/>
              <a:t>ribonuclear</a:t>
            </a:r>
            <a:r>
              <a:rPr lang="en-US" dirty="0" smtClean="0"/>
              <a:t> protein between them.</a:t>
            </a:r>
          </a:p>
          <a:p>
            <a:pPr algn="just" fontAlgn="base">
              <a:buNone/>
            </a:pPr>
            <a:r>
              <a:rPr lang="en-US" b="1" dirty="0" smtClean="0"/>
              <a:t> iii. </a:t>
            </a:r>
            <a:r>
              <a:rPr lang="en-US" b="1" dirty="0" err="1" smtClean="0"/>
              <a:t>Pachytene</a:t>
            </a:r>
            <a:endParaRPr lang="en-US" b="1" dirty="0" smtClean="0"/>
          </a:p>
          <a:p>
            <a:pPr algn="just" fontAlgn="base"/>
            <a:r>
              <a:rPr lang="en-US" dirty="0" smtClean="0"/>
              <a:t>The chromosome become shorter and thicker.</a:t>
            </a:r>
          </a:p>
          <a:p>
            <a:pPr algn="just" fontAlgn="base"/>
            <a:r>
              <a:rPr lang="en-US" dirty="0" smtClean="0"/>
              <a:t>Each chromosome of the bivalents splits longitudinally to form two </a:t>
            </a:r>
            <a:r>
              <a:rPr lang="en-US" dirty="0" err="1" smtClean="0"/>
              <a:t>chromatids</a:t>
            </a:r>
            <a:r>
              <a:rPr lang="en-US" dirty="0" smtClean="0"/>
              <a:t> such that bivalents is composed of four strands and is known as a tetrad.</a:t>
            </a:r>
          </a:p>
          <a:p>
            <a:pPr algn="just" fontAlgn="base"/>
            <a:r>
              <a:rPr lang="en-US" dirty="0" smtClean="0"/>
              <a:t>The process of crossing over starts (crossing over; a small fragment of chromosome exchange between two non-sister </a:t>
            </a:r>
            <a:r>
              <a:rPr lang="en-US" dirty="0" err="1" smtClean="0"/>
              <a:t>chromatids</a:t>
            </a:r>
            <a:r>
              <a:rPr lang="en-US" dirty="0" smtClean="0"/>
              <a:t> of bivalent by breakage and rejoining</a:t>
            </a:r>
            <a:r>
              <a:rPr lang="en-US" dirty="0" smtClean="0"/>
              <a:t>).</a:t>
            </a:r>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70000" lnSpcReduction="20000"/>
          </a:bodyPr>
          <a:lstStyle/>
          <a:p>
            <a:pPr algn="just" fontAlgn="base">
              <a:buNone/>
            </a:pPr>
            <a:r>
              <a:rPr lang="en-US" b="1" dirty="0" smtClean="0"/>
              <a:t>iv. </a:t>
            </a:r>
            <a:r>
              <a:rPr lang="en-US" b="1" dirty="0" err="1" smtClean="0"/>
              <a:t>Diplotene</a:t>
            </a:r>
            <a:endParaRPr lang="en-US" b="1" dirty="0" smtClean="0"/>
          </a:p>
          <a:p>
            <a:pPr algn="just" fontAlgn="base"/>
            <a:r>
              <a:rPr lang="en-US" dirty="0" smtClean="0"/>
              <a:t>In this stage crossing over takes place.</a:t>
            </a:r>
          </a:p>
          <a:p>
            <a:pPr algn="just" fontAlgn="base"/>
            <a:r>
              <a:rPr lang="en-US" dirty="0" smtClean="0"/>
              <a:t>Bivalents (</a:t>
            </a:r>
            <a:r>
              <a:rPr lang="en-US" dirty="0" err="1" smtClean="0"/>
              <a:t>chromatids</a:t>
            </a:r>
            <a:r>
              <a:rPr lang="en-US" dirty="0" smtClean="0"/>
              <a:t>) repel each other.</a:t>
            </a:r>
          </a:p>
          <a:p>
            <a:pPr algn="just" fontAlgn="base"/>
            <a:r>
              <a:rPr lang="en-US" dirty="0" smtClean="0"/>
              <a:t>Homologous chromosome begins to separates but separation is not complete, they remains attached to a point with a knot like structure called </a:t>
            </a:r>
            <a:r>
              <a:rPr lang="en-US" dirty="0" err="1" smtClean="0"/>
              <a:t>chiasmata</a:t>
            </a:r>
            <a:r>
              <a:rPr lang="en-US" dirty="0" smtClean="0"/>
              <a:t> (singular – </a:t>
            </a:r>
            <a:r>
              <a:rPr lang="en-US" dirty="0" err="1" smtClean="0"/>
              <a:t>chiasma</a:t>
            </a:r>
            <a:r>
              <a:rPr lang="en-US" dirty="0" smtClean="0"/>
              <a:t>).</a:t>
            </a:r>
          </a:p>
          <a:p>
            <a:pPr algn="just" fontAlgn="base"/>
            <a:r>
              <a:rPr lang="en-US" dirty="0" smtClean="0"/>
              <a:t>Nuclear membrane and nucleolus begins to disappear.</a:t>
            </a:r>
          </a:p>
          <a:p>
            <a:pPr algn="just" fontAlgn="base">
              <a:buNone/>
            </a:pPr>
            <a:r>
              <a:rPr lang="en-US" b="1" dirty="0" smtClean="0"/>
              <a:t>v. </a:t>
            </a:r>
            <a:r>
              <a:rPr lang="en-US" b="1" dirty="0" err="1" smtClean="0"/>
              <a:t>Diakinesis</a:t>
            </a:r>
            <a:endParaRPr lang="en-US" b="1" dirty="0" smtClean="0"/>
          </a:p>
          <a:p>
            <a:pPr algn="just" fontAlgn="base"/>
            <a:r>
              <a:rPr lang="en-US" dirty="0" smtClean="0"/>
              <a:t>The </a:t>
            </a:r>
            <a:r>
              <a:rPr lang="en-US" dirty="0" err="1" smtClean="0"/>
              <a:t>chiasma</a:t>
            </a:r>
            <a:r>
              <a:rPr lang="en-US" dirty="0" smtClean="0"/>
              <a:t> moves towards the end of the chromosomes (tetrad) due to contraction of chromosome lastly slips over separating the homologous chromosome.</a:t>
            </a:r>
          </a:p>
          <a:p>
            <a:pPr algn="just" fontAlgn="base"/>
            <a:r>
              <a:rPr lang="en-US" dirty="0" smtClean="0"/>
              <a:t>This movement of the </a:t>
            </a:r>
            <a:r>
              <a:rPr lang="en-US" dirty="0" err="1" smtClean="0"/>
              <a:t>chiasmata</a:t>
            </a:r>
            <a:r>
              <a:rPr lang="en-US" dirty="0" smtClean="0"/>
              <a:t> towards the end of chromosome is called </a:t>
            </a:r>
            <a:r>
              <a:rPr lang="en-US" dirty="0" err="1" smtClean="0"/>
              <a:t>terminalization</a:t>
            </a:r>
            <a:r>
              <a:rPr lang="en-US" dirty="0" smtClean="0"/>
              <a:t>.</a:t>
            </a:r>
          </a:p>
          <a:p>
            <a:pPr algn="just" fontAlgn="base"/>
            <a:r>
              <a:rPr lang="en-US" dirty="0" smtClean="0"/>
              <a:t>By the end of </a:t>
            </a:r>
            <a:r>
              <a:rPr lang="en-US" dirty="0" err="1" smtClean="0"/>
              <a:t>diakinesis</a:t>
            </a:r>
            <a:r>
              <a:rPr lang="en-US" dirty="0" smtClean="0"/>
              <a:t> the nuclear membrane and </a:t>
            </a:r>
            <a:r>
              <a:rPr lang="en-US" dirty="0" err="1" smtClean="0"/>
              <a:t>nuleolus</a:t>
            </a:r>
            <a:r>
              <a:rPr lang="en-US" dirty="0" smtClean="0"/>
              <a:t> get completely disappeared and the chromosomes are free in the cytoplasm.</a:t>
            </a:r>
          </a:p>
          <a:p>
            <a:pPr algn="just" fontAlgn="base"/>
            <a:r>
              <a:rPr lang="en-US" dirty="0" smtClean="0"/>
              <a:t>Spindle </a:t>
            </a:r>
            <a:r>
              <a:rPr lang="en-US" dirty="0" err="1" smtClean="0"/>
              <a:t>fibres</a:t>
            </a:r>
            <a:r>
              <a:rPr lang="en-US" dirty="0" smtClean="0"/>
              <a:t> begin to form.</a:t>
            </a:r>
          </a:p>
          <a:p>
            <a:pPr algn="just"/>
            <a:endParaRPr lang="en-US" dirty="0" smtClean="0"/>
          </a:p>
          <a:p>
            <a:pPr algn="just"/>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rophase-1-meiosis(1).png"/>
          <p:cNvPicPr>
            <a:picLocks noGrp="1" noChangeAspect="1"/>
          </p:cNvPicPr>
          <p:nvPr>
            <p:ph idx="1"/>
          </p:nvPr>
        </p:nvPicPr>
        <p:blipFill>
          <a:blip r:embed="rId2"/>
          <a:stretch>
            <a:fillRect/>
          </a:stretch>
        </p:blipFill>
        <p:spPr>
          <a:xfrm>
            <a:off x="762000" y="381000"/>
            <a:ext cx="7696200" cy="60198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fontScale="85000" lnSpcReduction="20000"/>
          </a:bodyPr>
          <a:lstStyle/>
          <a:p>
            <a:pPr>
              <a:buNone/>
            </a:pPr>
            <a:r>
              <a:rPr lang="en-US" b="1" dirty="0" smtClean="0"/>
              <a:t>2) Metaphase 1:</a:t>
            </a:r>
            <a:endParaRPr lang="en-US" dirty="0" smtClean="0"/>
          </a:p>
          <a:p>
            <a:r>
              <a:rPr lang="en-US" dirty="0" smtClean="0"/>
              <a:t>In this meiosis phase, the pairs of homologous chromosomes move up the equator of the cell and line up on the metaphase plate. </a:t>
            </a:r>
            <a:endParaRPr lang="en-US" dirty="0" smtClean="0"/>
          </a:p>
          <a:p>
            <a:r>
              <a:rPr lang="en-US" dirty="0" smtClean="0"/>
              <a:t>The spindle </a:t>
            </a:r>
            <a:r>
              <a:rPr lang="en-US" dirty="0" err="1" smtClean="0"/>
              <a:t>fibres</a:t>
            </a:r>
            <a:r>
              <a:rPr lang="en-US" dirty="0" smtClean="0"/>
              <a:t> organized between two poles and get attached to the </a:t>
            </a:r>
            <a:r>
              <a:rPr lang="en-US" dirty="0" err="1" smtClean="0"/>
              <a:t>centromere</a:t>
            </a:r>
            <a:r>
              <a:rPr lang="en-US" dirty="0" smtClean="0"/>
              <a:t> of chromosomes.</a:t>
            </a:r>
          </a:p>
          <a:p>
            <a:r>
              <a:rPr lang="en-US" dirty="0" smtClean="0"/>
              <a:t>The </a:t>
            </a:r>
            <a:r>
              <a:rPr lang="en-US" dirty="0" smtClean="0"/>
              <a:t>process is called random assorting where maternal and paternal chromosomes line up in random order, aligning themselves on either side of the equator, which leads to genetic diversity among offspring.</a:t>
            </a:r>
          </a:p>
          <a:p>
            <a:pPr>
              <a:buNone/>
            </a:pPr>
            <a:r>
              <a:rPr lang="en-US" b="1" dirty="0" smtClean="0"/>
              <a:t>3) Anaphase 1:</a:t>
            </a:r>
            <a:endParaRPr lang="en-US" dirty="0" smtClean="0"/>
          </a:p>
          <a:p>
            <a:r>
              <a:rPr lang="en-US" dirty="0" smtClean="0"/>
              <a:t>The two chromosomes of bivalent separate and move to the opposite sides of the cell. </a:t>
            </a:r>
            <a:endParaRPr lang="en-US" dirty="0" smtClean="0"/>
          </a:p>
          <a:p>
            <a:r>
              <a:rPr lang="en-US" dirty="0" smtClean="0"/>
              <a:t>Non-sister </a:t>
            </a:r>
            <a:r>
              <a:rPr lang="en-US" dirty="0" err="1" smtClean="0"/>
              <a:t>chromatids</a:t>
            </a:r>
            <a:r>
              <a:rPr lang="en-US" dirty="0" smtClean="0"/>
              <a:t> stay connected whereas homologous chromosomes are separated</a:t>
            </a:r>
            <a:r>
              <a:rPr lang="en-US" dirty="0" smtClean="0"/>
              <a:t>.</a:t>
            </a:r>
          </a:p>
          <a:p>
            <a:r>
              <a:rPr lang="en-US" dirty="0" smtClean="0"/>
              <a:t>Consequently at each pole only half the number of chromosomes (haploid) is received</a:t>
            </a:r>
            <a:r>
              <a:rPr lang="en-US" dirty="0" smtClean="0"/>
              <a:t>.</a:t>
            </a:r>
            <a:endParaRPr lang="en-US" dirty="0" smtClean="0"/>
          </a:p>
          <a:p>
            <a:pPr>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1.PNG"/>
          <p:cNvPicPr>
            <a:picLocks noGrp="1" noChangeAspect="1"/>
          </p:cNvPicPr>
          <p:nvPr>
            <p:ph idx="1"/>
          </p:nvPr>
        </p:nvPicPr>
        <p:blipFill>
          <a:blip r:embed="rId2"/>
          <a:stretch>
            <a:fillRect/>
          </a:stretch>
        </p:blipFill>
        <p:spPr>
          <a:xfrm>
            <a:off x="838200" y="533400"/>
            <a:ext cx="7391400" cy="2804364"/>
          </a:xfrm>
        </p:spPr>
      </p:pic>
      <p:pic>
        <p:nvPicPr>
          <p:cNvPr id="9" name="Picture 8" descr="2.PNG"/>
          <p:cNvPicPr>
            <a:picLocks noChangeAspect="1"/>
          </p:cNvPicPr>
          <p:nvPr/>
        </p:nvPicPr>
        <p:blipFill>
          <a:blip r:embed="rId3"/>
          <a:stretch>
            <a:fillRect/>
          </a:stretch>
        </p:blipFill>
        <p:spPr>
          <a:xfrm>
            <a:off x="838200" y="3733800"/>
            <a:ext cx="7391400" cy="27432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algn="just">
              <a:buNone/>
            </a:pPr>
            <a:r>
              <a:rPr lang="en-US" sz="2400" b="1" dirty="0" smtClean="0"/>
              <a:t>4) </a:t>
            </a:r>
            <a:r>
              <a:rPr lang="en-US" sz="2400" b="1" dirty="0" err="1" smtClean="0"/>
              <a:t>Telophase</a:t>
            </a:r>
            <a:r>
              <a:rPr lang="en-US" sz="2400" b="1" dirty="0" smtClean="0"/>
              <a:t> 1:</a:t>
            </a:r>
            <a:endParaRPr lang="en-US" sz="2400" dirty="0" smtClean="0"/>
          </a:p>
          <a:p>
            <a:pPr algn="just"/>
            <a:r>
              <a:rPr lang="en-US" sz="2400" dirty="0" smtClean="0"/>
              <a:t>In this meiosis phase, the </a:t>
            </a:r>
            <a:r>
              <a:rPr lang="en-US" sz="2400" dirty="0" err="1" smtClean="0"/>
              <a:t>decondensation</a:t>
            </a:r>
            <a:r>
              <a:rPr lang="en-US" sz="2400" dirty="0" smtClean="0"/>
              <a:t> of chromosomes occurs., later the chromosomes are completely separated and the nuclear envelope forms. </a:t>
            </a:r>
          </a:p>
          <a:p>
            <a:pPr algn="just"/>
            <a:r>
              <a:rPr lang="en-US" sz="2400" dirty="0" err="1" smtClean="0"/>
              <a:t>Cytokinesis</a:t>
            </a:r>
            <a:r>
              <a:rPr lang="en-US" sz="2400" dirty="0" smtClean="0"/>
              <a:t> is the process where the plasma membrane is divided into two daughter cells.</a:t>
            </a:r>
          </a:p>
          <a:p>
            <a:pPr algn="just"/>
            <a:endParaRPr lang="en-US" sz="2400" dirty="0"/>
          </a:p>
        </p:txBody>
      </p:sp>
      <p:pic>
        <p:nvPicPr>
          <p:cNvPr id="4" name="Picture 3" descr="3.PNG"/>
          <p:cNvPicPr>
            <a:picLocks noChangeAspect="1"/>
          </p:cNvPicPr>
          <p:nvPr/>
        </p:nvPicPr>
        <p:blipFill>
          <a:blip r:embed="rId2"/>
          <a:stretch>
            <a:fillRect/>
          </a:stretch>
        </p:blipFill>
        <p:spPr>
          <a:xfrm>
            <a:off x="1066800" y="2819400"/>
            <a:ext cx="6713802" cy="306345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lgn="just">
              <a:buNone/>
            </a:pPr>
            <a:r>
              <a:rPr lang="en-US" sz="2100" b="1" dirty="0" smtClean="0"/>
              <a:t>5) </a:t>
            </a:r>
            <a:r>
              <a:rPr lang="en-US" sz="2100" b="1" dirty="0" err="1" smtClean="0"/>
              <a:t>Cytokinesis</a:t>
            </a:r>
            <a:r>
              <a:rPr lang="en-US" sz="2100" b="1" dirty="0" smtClean="0"/>
              <a:t> 1</a:t>
            </a:r>
          </a:p>
          <a:p>
            <a:pPr algn="just"/>
            <a:r>
              <a:rPr lang="en-US" sz="2100" dirty="0" smtClean="0"/>
              <a:t>The cell membrane constricts and two daughter cells are formed.</a:t>
            </a:r>
          </a:p>
          <a:p>
            <a:pPr algn="just"/>
            <a:r>
              <a:rPr lang="en-US" sz="2100" dirty="0" smtClean="0"/>
              <a:t>These daughter cells have chromosome consisting of one of its original </a:t>
            </a:r>
            <a:r>
              <a:rPr lang="en-US" sz="2100" dirty="0" err="1" smtClean="0"/>
              <a:t>chromatids</a:t>
            </a:r>
            <a:r>
              <a:rPr lang="en-US" sz="2100" dirty="0" smtClean="0"/>
              <a:t> and the other has the mixture of segments from its own and a segment of </a:t>
            </a:r>
            <a:r>
              <a:rPr lang="en-US" sz="2100" dirty="0" err="1" smtClean="0"/>
              <a:t>chromatid</a:t>
            </a:r>
            <a:r>
              <a:rPr lang="en-US" sz="2100" dirty="0" smtClean="0"/>
              <a:t> from its homologue.</a:t>
            </a:r>
          </a:p>
          <a:p>
            <a:pPr algn="just"/>
            <a:r>
              <a:rPr lang="en-US" sz="2100" dirty="0" smtClean="0"/>
              <a:t>The formation of nuclear membrane and the nucleus is completed at this stage.</a:t>
            </a:r>
          </a:p>
          <a:p>
            <a:pPr algn="just"/>
            <a:r>
              <a:rPr lang="en-US" sz="2100" dirty="0" smtClean="0"/>
              <a:t>And finally the daughter cells are ready to proceed to the next stare, Meiosis II</a:t>
            </a:r>
            <a:r>
              <a:rPr lang="en-US" sz="2100" dirty="0" smtClean="0"/>
              <a:t>.</a:t>
            </a:r>
            <a:endParaRPr lang="en-US" sz="2100" b="1" dirty="0" smtClean="0"/>
          </a:p>
          <a:p>
            <a:pPr algn="just"/>
            <a:endParaRPr lang="en-US" sz="2100" dirty="0"/>
          </a:p>
        </p:txBody>
      </p:sp>
      <p:pic>
        <p:nvPicPr>
          <p:cNvPr id="4" name="Picture 3" descr="Capture.PNG"/>
          <p:cNvPicPr>
            <a:picLocks noChangeAspect="1"/>
          </p:cNvPicPr>
          <p:nvPr/>
        </p:nvPicPr>
        <p:blipFill>
          <a:blip r:embed="rId2"/>
          <a:stretch>
            <a:fillRect/>
          </a:stretch>
        </p:blipFill>
        <p:spPr>
          <a:xfrm>
            <a:off x="609600" y="3505200"/>
            <a:ext cx="7467600" cy="28956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Interphase</a:t>
            </a:r>
            <a:r>
              <a:rPr lang="en-US" b="1" dirty="0" smtClean="0"/>
              <a:t> II or </a:t>
            </a:r>
            <a:r>
              <a:rPr lang="en-US" b="1" dirty="0" err="1" smtClean="0"/>
              <a:t>Interkinesis</a:t>
            </a:r>
            <a:endParaRPr lang="en-US" dirty="0"/>
          </a:p>
        </p:txBody>
      </p:sp>
      <p:sp>
        <p:nvSpPr>
          <p:cNvPr id="3" name="Content Placeholder 2"/>
          <p:cNvSpPr>
            <a:spLocks noGrp="1"/>
          </p:cNvSpPr>
          <p:nvPr>
            <p:ph idx="1"/>
          </p:nvPr>
        </p:nvSpPr>
        <p:spPr/>
        <p:txBody>
          <a:bodyPr/>
          <a:lstStyle/>
          <a:p>
            <a:pPr algn="just" fontAlgn="base"/>
            <a:r>
              <a:rPr lang="en-US" dirty="0" smtClean="0"/>
              <a:t>The two cells or nuclei thus formed pass through a short stage called </a:t>
            </a:r>
            <a:r>
              <a:rPr lang="en-US" dirty="0" err="1" smtClean="0"/>
              <a:t>interphase</a:t>
            </a:r>
            <a:r>
              <a:rPr lang="en-US" dirty="0" smtClean="0"/>
              <a:t>-II.</a:t>
            </a:r>
            <a:endParaRPr lang="en-US" dirty="0" smtClean="0"/>
          </a:p>
          <a:p>
            <a:pPr algn="just" fontAlgn="base"/>
            <a:r>
              <a:rPr lang="en-US" dirty="0" smtClean="0"/>
              <a:t>It is the resting phase between meiosis-I and meiosis-II.</a:t>
            </a:r>
          </a:p>
          <a:p>
            <a:pPr algn="just" fontAlgn="base"/>
            <a:r>
              <a:rPr lang="en-US" dirty="0" smtClean="0"/>
              <a:t>It is either very short or may be absent</a:t>
            </a:r>
          </a:p>
          <a:p>
            <a:pPr algn="just" fontAlgn="base"/>
            <a:r>
              <a:rPr lang="en-US" dirty="0" smtClean="0"/>
              <a:t>No DNA synthesis occurs</a:t>
            </a:r>
            <a:r>
              <a:rPr lang="en-US" dirty="0" smtClean="0"/>
              <a:t>.</a:t>
            </a:r>
            <a:endParaRPr lang="en-US"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t>
            </a:r>
            <a:br>
              <a:rPr lang="en-US" b="1" dirty="0" smtClean="0"/>
            </a:br>
            <a:r>
              <a:rPr lang="en-US" b="1" dirty="0" smtClean="0"/>
              <a:t>MEIOSIS II</a:t>
            </a:r>
            <a:br>
              <a:rPr lang="en-US" b="1" dirty="0" smtClean="0"/>
            </a:br>
            <a:endParaRPr lang="en-US" dirty="0"/>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pPr algn="just"/>
            <a:r>
              <a:rPr lang="en-US" dirty="0" smtClean="0"/>
              <a:t>The second meiotic division is very much similar to mitosis. But the only difference is that the DNA does not duplicate whereas the </a:t>
            </a:r>
            <a:r>
              <a:rPr lang="en-US" dirty="0" err="1" smtClean="0"/>
              <a:t>centromeres</a:t>
            </a:r>
            <a:r>
              <a:rPr lang="en-US" dirty="0" smtClean="0"/>
              <a:t> do duplicate. </a:t>
            </a:r>
            <a:endParaRPr lang="en-US" dirty="0" smtClean="0"/>
          </a:p>
          <a:p>
            <a:pPr algn="just"/>
            <a:r>
              <a:rPr lang="en-US" dirty="0" smtClean="0"/>
              <a:t>Meiosis </a:t>
            </a:r>
            <a:r>
              <a:rPr lang="en-US" dirty="0" smtClean="0"/>
              <a:t>II is also called as the mitotic or </a:t>
            </a:r>
            <a:r>
              <a:rPr lang="en-US" dirty="0" err="1" smtClean="0"/>
              <a:t>equational</a:t>
            </a:r>
            <a:r>
              <a:rPr lang="en-US" dirty="0" smtClean="0"/>
              <a:t> phase. </a:t>
            </a:r>
            <a:endParaRPr lang="en-US" dirty="0" smtClean="0"/>
          </a:p>
          <a:p>
            <a:pPr algn="just">
              <a:buNone/>
            </a:pPr>
            <a:r>
              <a:rPr lang="en-US" b="1" dirty="0" smtClean="0"/>
              <a:t>1. Prophase </a:t>
            </a:r>
            <a:r>
              <a:rPr lang="en-US" b="1" dirty="0" smtClean="0"/>
              <a:t>II</a:t>
            </a:r>
          </a:p>
          <a:p>
            <a:pPr algn="just"/>
            <a:r>
              <a:rPr lang="en-US" dirty="0" smtClean="0"/>
              <a:t>The events of prophase II are similar to mitotic prophase.</a:t>
            </a:r>
          </a:p>
          <a:p>
            <a:pPr algn="just"/>
            <a:r>
              <a:rPr lang="en-US" dirty="0" err="1" smtClean="0"/>
              <a:t>Chromatids</a:t>
            </a:r>
            <a:r>
              <a:rPr lang="en-US" dirty="0" smtClean="0"/>
              <a:t> have widely separated arms.</a:t>
            </a:r>
          </a:p>
          <a:p>
            <a:pPr algn="just"/>
            <a:r>
              <a:rPr lang="en-US" dirty="0" smtClean="0"/>
              <a:t>Nucleolus and nuclear membrane disappear.</a:t>
            </a:r>
          </a:p>
          <a:p>
            <a:pPr algn="just"/>
            <a:r>
              <a:rPr lang="en-US" dirty="0" smtClean="0"/>
              <a:t>Spindle </a:t>
            </a:r>
            <a:r>
              <a:rPr lang="en-US" dirty="0" err="1" smtClean="0"/>
              <a:t>fibres</a:t>
            </a:r>
            <a:r>
              <a:rPr lang="en-US" dirty="0" smtClean="0"/>
              <a:t> are formed at each pole</a:t>
            </a:r>
            <a:r>
              <a:rPr lang="en-US" dirty="0" smtClean="0"/>
              <a:t>.</a:t>
            </a:r>
          </a:p>
          <a:p>
            <a:pPr algn="just">
              <a:buNone/>
            </a:pPr>
            <a:r>
              <a:rPr lang="en-US" b="1" dirty="0" smtClean="0"/>
              <a:t>2. Metaphase </a:t>
            </a:r>
            <a:r>
              <a:rPr lang="en-US" b="1" dirty="0" smtClean="0"/>
              <a:t>II</a:t>
            </a:r>
          </a:p>
          <a:p>
            <a:pPr algn="just"/>
            <a:r>
              <a:rPr lang="en-US" dirty="0" smtClean="0"/>
              <a:t>Chromosomes </a:t>
            </a:r>
            <a:r>
              <a:rPr lang="en-US" dirty="0" smtClean="0"/>
              <a:t>move to the centre of the equatorial plane.</a:t>
            </a:r>
          </a:p>
          <a:p>
            <a:pPr algn="just"/>
            <a:r>
              <a:rPr lang="en-US" dirty="0" smtClean="0"/>
              <a:t>They get attached to spindle </a:t>
            </a:r>
            <a:r>
              <a:rPr lang="en-US" dirty="0" err="1" smtClean="0"/>
              <a:t>fibres</a:t>
            </a:r>
            <a:r>
              <a:rPr lang="en-US" dirty="0" smtClean="0"/>
              <a:t> </a:t>
            </a:r>
            <a:r>
              <a:rPr lang="en-US" dirty="0" err="1" smtClean="0"/>
              <a:t>centromere</a:t>
            </a:r>
            <a:r>
              <a:rPr lang="en-US" dirty="0" smtClean="0"/>
              <a:t>.</a:t>
            </a:r>
          </a:p>
          <a:p>
            <a:pPr algn="just"/>
            <a:r>
              <a:rPr lang="en-US" dirty="0" smtClean="0"/>
              <a:t>The </a:t>
            </a:r>
            <a:r>
              <a:rPr lang="en-US" dirty="0" err="1" smtClean="0"/>
              <a:t>centromeres</a:t>
            </a:r>
            <a:r>
              <a:rPr lang="en-US" dirty="0" smtClean="0"/>
              <a:t> divide.</a:t>
            </a:r>
          </a:p>
          <a:p>
            <a:pPr algn="just"/>
            <a:endParaRPr 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PNG"/>
          <p:cNvPicPr>
            <a:picLocks noGrp="1" noChangeAspect="1"/>
          </p:cNvPicPr>
          <p:nvPr>
            <p:ph idx="1"/>
          </p:nvPr>
        </p:nvPicPr>
        <p:blipFill>
          <a:blip r:embed="rId2"/>
          <a:stretch>
            <a:fillRect/>
          </a:stretch>
        </p:blipFill>
        <p:spPr>
          <a:xfrm>
            <a:off x="914400" y="228600"/>
            <a:ext cx="6858000"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5.PNG"/>
          <p:cNvPicPr>
            <a:picLocks noChangeAspect="1"/>
          </p:cNvPicPr>
          <p:nvPr/>
        </p:nvPicPr>
        <p:blipFill>
          <a:blip r:embed="rId3"/>
          <a:stretch>
            <a:fillRect/>
          </a:stretch>
        </p:blipFill>
        <p:spPr>
          <a:xfrm>
            <a:off x="990600" y="3505200"/>
            <a:ext cx="6781800"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457200"/>
            <a:ext cx="8229600" cy="5668963"/>
          </a:xfrm>
        </p:spPr>
        <p:txBody>
          <a:bodyPr>
            <a:normAutofit fontScale="92500" lnSpcReduction="20000"/>
          </a:bodyPr>
          <a:lstStyle/>
          <a:p>
            <a:pPr fontAlgn="base"/>
            <a:r>
              <a:rPr lang="en-US" dirty="0" smtClean="0"/>
              <a:t>In eukaryotes, the cell cycle consists of four discrete phases: G</a:t>
            </a:r>
            <a:r>
              <a:rPr lang="en-US" baseline="-25000" dirty="0" smtClean="0"/>
              <a:t>1</a:t>
            </a:r>
            <a:r>
              <a:rPr lang="en-US" dirty="0" smtClean="0"/>
              <a:t>, S, G</a:t>
            </a:r>
            <a:r>
              <a:rPr lang="en-US" baseline="-25000" dirty="0" smtClean="0"/>
              <a:t>2</a:t>
            </a:r>
            <a:r>
              <a:rPr lang="en-US" dirty="0" smtClean="0"/>
              <a:t>, and M. </a:t>
            </a:r>
          </a:p>
          <a:p>
            <a:pPr fontAlgn="base"/>
            <a:r>
              <a:rPr lang="en-US" dirty="0" smtClean="0"/>
              <a:t>The </a:t>
            </a:r>
            <a:r>
              <a:rPr lang="en-US" b="1" dirty="0" smtClean="0"/>
              <a:t>S</a:t>
            </a:r>
            <a:r>
              <a:rPr lang="en-US" dirty="0" smtClean="0"/>
              <a:t> or </a:t>
            </a:r>
            <a:r>
              <a:rPr lang="en-US" b="1" dirty="0" smtClean="0"/>
              <a:t>synthesis phase</a:t>
            </a:r>
            <a:r>
              <a:rPr lang="en-US" dirty="0" smtClean="0"/>
              <a:t> is when DNA replication occurs, and the </a:t>
            </a:r>
            <a:r>
              <a:rPr lang="en-US" b="1" dirty="0" smtClean="0"/>
              <a:t>M</a:t>
            </a:r>
            <a:r>
              <a:rPr lang="en-US" dirty="0" smtClean="0"/>
              <a:t> or </a:t>
            </a:r>
            <a:r>
              <a:rPr lang="en-US" b="1" dirty="0" smtClean="0"/>
              <a:t>mitosis phase</a:t>
            </a:r>
            <a:r>
              <a:rPr lang="en-US" dirty="0" smtClean="0"/>
              <a:t> is when the cell actually divides. </a:t>
            </a:r>
          </a:p>
          <a:p>
            <a:pPr fontAlgn="base"/>
            <a:r>
              <a:rPr lang="en-US" dirty="0" smtClean="0"/>
              <a:t>The other two phases — G</a:t>
            </a:r>
            <a:r>
              <a:rPr lang="en-US" baseline="-25000" dirty="0" smtClean="0"/>
              <a:t>1</a:t>
            </a:r>
            <a:r>
              <a:rPr lang="en-US" dirty="0" smtClean="0"/>
              <a:t> and G</a:t>
            </a:r>
            <a:r>
              <a:rPr lang="en-US" baseline="-25000" dirty="0" smtClean="0"/>
              <a:t>2</a:t>
            </a:r>
            <a:r>
              <a:rPr lang="en-US" dirty="0" smtClean="0"/>
              <a:t>, the so-called </a:t>
            </a:r>
            <a:r>
              <a:rPr lang="en-US" b="1" dirty="0" smtClean="0"/>
              <a:t>gap phases</a:t>
            </a:r>
            <a:r>
              <a:rPr lang="en-US" b="1" dirty="0"/>
              <a:t> </a:t>
            </a:r>
            <a:r>
              <a:rPr lang="en-US" dirty="0" smtClean="0"/>
              <a:t>are less dramatic but equally important. </a:t>
            </a:r>
          </a:p>
          <a:p>
            <a:pPr fontAlgn="base"/>
            <a:r>
              <a:rPr lang="en-US" dirty="0" smtClean="0"/>
              <a:t>During </a:t>
            </a:r>
            <a:r>
              <a:rPr lang="en-US" b="1" dirty="0" smtClean="0"/>
              <a:t>G</a:t>
            </a:r>
            <a:r>
              <a:rPr lang="en-US" b="1" baseline="-25000" dirty="0" smtClean="0"/>
              <a:t>1</a:t>
            </a:r>
            <a:r>
              <a:rPr lang="en-US" dirty="0" smtClean="0"/>
              <a:t>, the cell conducts a series of checks before entering the S phase. Later, during </a:t>
            </a:r>
            <a:r>
              <a:rPr lang="en-US" b="1" dirty="0" smtClean="0"/>
              <a:t>G</a:t>
            </a:r>
            <a:r>
              <a:rPr lang="en-US" b="1" baseline="-25000" dirty="0" smtClean="0"/>
              <a:t>2</a:t>
            </a:r>
            <a:r>
              <a:rPr lang="en-US" dirty="0" smtClean="0"/>
              <a:t>, the cell similarly checks its readiness to proceed to mitosis.</a:t>
            </a:r>
          </a:p>
          <a:p>
            <a:pPr fontAlgn="base"/>
            <a:r>
              <a:rPr lang="en-US" dirty="0" smtClean="0"/>
              <a:t>Together, the G</a:t>
            </a:r>
            <a:r>
              <a:rPr lang="en-US" baseline="-25000" dirty="0" smtClean="0"/>
              <a:t>1</a:t>
            </a:r>
            <a:r>
              <a:rPr lang="en-US" dirty="0" smtClean="0"/>
              <a:t>, S, and G</a:t>
            </a:r>
            <a:r>
              <a:rPr lang="en-US" baseline="-25000" dirty="0" smtClean="0"/>
              <a:t>2</a:t>
            </a:r>
            <a:r>
              <a:rPr lang="en-US" dirty="0" smtClean="0"/>
              <a:t> phases make up the period known as </a:t>
            </a:r>
            <a:r>
              <a:rPr lang="en-US" b="1" dirty="0" err="1" smtClean="0"/>
              <a:t>interphase</a:t>
            </a:r>
            <a:r>
              <a:rPr lang="en-US" dirty="0" smtClean="0"/>
              <a:t>.</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10000"/>
          </a:bodyPr>
          <a:lstStyle/>
          <a:p>
            <a:pPr algn="just">
              <a:buNone/>
            </a:pPr>
            <a:r>
              <a:rPr lang="en-US" b="1" dirty="0" smtClean="0"/>
              <a:t>3. Anaphase </a:t>
            </a:r>
            <a:r>
              <a:rPr lang="en-US" b="1" dirty="0" smtClean="0"/>
              <a:t>II</a:t>
            </a:r>
          </a:p>
          <a:p>
            <a:pPr algn="just"/>
            <a:r>
              <a:rPr lang="en-US" dirty="0" smtClean="0"/>
              <a:t>The </a:t>
            </a:r>
            <a:r>
              <a:rPr lang="en-US" dirty="0" smtClean="0"/>
              <a:t>sister </a:t>
            </a:r>
            <a:r>
              <a:rPr lang="en-US" dirty="0" err="1" smtClean="0"/>
              <a:t>chromatids</a:t>
            </a:r>
            <a:r>
              <a:rPr lang="en-US" dirty="0" smtClean="0"/>
              <a:t> separate from one </a:t>
            </a:r>
            <a:r>
              <a:rPr lang="en-US" dirty="0" smtClean="0"/>
              <a:t>another.</a:t>
            </a:r>
            <a:endParaRPr lang="en-US" dirty="0" smtClean="0"/>
          </a:p>
          <a:p>
            <a:pPr algn="just"/>
            <a:r>
              <a:rPr lang="en-US" dirty="0" smtClean="0"/>
              <a:t>The sister </a:t>
            </a:r>
            <a:r>
              <a:rPr lang="en-US" dirty="0" err="1" smtClean="0"/>
              <a:t>chromatids</a:t>
            </a:r>
            <a:r>
              <a:rPr lang="en-US" dirty="0" smtClean="0"/>
              <a:t> are pulled to opposite poles due to contraction of spindle </a:t>
            </a:r>
            <a:r>
              <a:rPr lang="en-US" dirty="0" err="1" smtClean="0"/>
              <a:t>fibres</a:t>
            </a:r>
            <a:r>
              <a:rPr lang="en-US" dirty="0" smtClean="0"/>
              <a:t>.</a:t>
            </a:r>
            <a:endParaRPr lang="en-US" dirty="0" smtClean="0"/>
          </a:p>
          <a:p>
            <a:pPr algn="just"/>
            <a:r>
              <a:rPr lang="en-US" dirty="0" smtClean="0"/>
              <a:t>The </a:t>
            </a:r>
            <a:r>
              <a:rPr lang="en-US" dirty="0" err="1" smtClean="0"/>
              <a:t>chromatids</a:t>
            </a:r>
            <a:r>
              <a:rPr lang="en-US" dirty="0" smtClean="0"/>
              <a:t> after reaching the poles are called </a:t>
            </a:r>
            <a:r>
              <a:rPr lang="en-US" dirty="0" smtClean="0"/>
              <a:t>chromosomes.</a:t>
            </a:r>
            <a:endParaRPr lang="en-US" dirty="0" smtClean="0"/>
          </a:p>
          <a:p>
            <a:pPr algn="just">
              <a:buNone/>
            </a:pPr>
            <a:r>
              <a:rPr lang="en-US" b="1" dirty="0" smtClean="0"/>
              <a:t>4. </a:t>
            </a:r>
            <a:r>
              <a:rPr lang="en-US" b="1" dirty="0" err="1" smtClean="0"/>
              <a:t>Telophase</a:t>
            </a:r>
            <a:r>
              <a:rPr lang="en-US" b="1" dirty="0" smtClean="0"/>
              <a:t> </a:t>
            </a:r>
            <a:r>
              <a:rPr lang="en-US" b="1" dirty="0" smtClean="0"/>
              <a:t>II</a:t>
            </a:r>
          </a:p>
          <a:p>
            <a:pPr algn="just"/>
            <a:r>
              <a:rPr lang="en-US" dirty="0" smtClean="0"/>
              <a:t>Reconstitution </a:t>
            </a:r>
            <a:r>
              <a:rPr lang="en-US" dirty="0" smtClean="0"/>
              <a:t>of nuclei takes place</a:t>
            </a:r>
          </a:p>
          <a:p>
            <a:pPr algn="just"/>
            <a:r>
              <a:rPr lang="en-US" dirty="0" smtClean="0"/>
              <a:t>The chromosomes begin to uncoil and become thin.</a:t>
            </a:r>
          </a:p>
          <a:p>
            <a:pPr algn="just"/>
            <a:r>
              <a:rPr lang="en-US" dirty="0" smtClean="0"/>
              <a:t>Nucleolus and nuclear membrane reappear at each pole.</a:t>
            </a:r>
          </a:p>
          <a:p>
            <a:pPr algn="just"/>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PNG"/>
          <p:cNvPicPr>
            <a:picLocks noGrp="1" noChangeAspect="1"/>
          </p:cNvPicPr>
          <p:nvPr>
            <p:ph idx="1"/>
          </p:nvPr>
        </p:nvPicPr>
        <p:blipFill>
          <a:blip r:embed="rId2"/>
          <a:stretch>
            <a:fillRect/>
          </a:stretch>
        </p:blipFill>
        <p:spPr>
          <a:xfrm>
            <a:off x="533400" y="609600"/>
            <a:ext cx="7924800"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7.PNG"/>
          <p:cNvPicPr>
            <a:picLocks noChangeAspect="1"/>
          </p:cNvPicPr>
          <p:nvPr/>
        </p:nvPicPr>
        <p:blipFill>
          <a:blip r:embed="rId3"/>
          <a:stretch>
            <a:fillRect/>
          </a:stretch>
        </p:blipFill>
        <p:spPr>
          <a:xfrm>
            <a:off x="533400" y="3581400"/>
            <a:ext cx="792480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just">
              <a:buNone/>
            </a:pPr>
            <a:r>
              <a:rPr lang="en-US" sz="2400" b="1" dirty="0" smtClean="0"/>
              <a:t>5. </a:t>
            </a:r>
            <a:r>
              <a:rPr lang="en-US" sz="2400" b="1" dirty="0" err="1" smtClean="0"/>
              <a:t>Cytokinesis</a:t>
            </a:r>
            <a:r>
              <a:rPr lang="en-US" sz="2400" b="1" dirty="0" smtClean="0"/>
              <a:t> II</a:t>
            </a:r>
            <a:endParaRPr lang="en-US" sz="2400" b="1" dirty="0" smtClean="0"/>
          </a:p>
          <a:p>
            <a:pPr algn="just"/>
            <a:r>
              <a:rPr lang="en-US" sz="2400" dirty="0" err="1" smtClean="0"/>
              <a:t>Cytokinesis</a:t>
            </a:r>
            <a:r>
              <a:rPr lang="en-US" sz="2400" dirty="0" smtClean="0"/>
              <a:t> of the daughter cells cause the formation of two cells, in other words from the two daughter cells of the first meiotic division, four cells are produced each with haploid set of chromosomes</a:t>
            </a:r>
            <a:r>
              <a:rPr lang="en-US" sz="2400" dirty="0" smtClean="0"/>
              <a:t>.</a:t>
            </a:r>
          </a:p>
          <a:p>
            <a:pPr algn="just"/>
            <a:r>
              <a:rPr lang="en-US" sz="2400" dirty="0" smtClean="0"/>
              <a:t>In animal cells, </a:t>
            </a:r>
            <a:r>
              <a:rPr lang="en-US" sz="2400" dirty="0" err="1" smtClean="0"/>
              <a:t>cytokinesis</a:t>
            </a:r>
            <a:r>
              <a:rPr lang="en-US" sz="2400" dirty="0" smtClean="0"/>
              <a:t> occurs by furrow formation or depression.</a:t>
            </a:r>
          </a:p>
          <a:p>
            <a:pPr algn="just">
              <a:buNone/>
            </a:pPr>
            <a:endParaRPr lang="en-US" sz="2400" dirty="0" smtClean="0"/>
          </a:p>
          <a:p>
            <a:pPr algn="just">
              <a:buNone/>
            </a:pPr>
            <a:endParaRPr lang="en-US" sz="2400" dirty="0" smtClean="0"/>
          </a:p>
          <a:p>
            <a:pPr algn="just"/>
            <a:endParaRPr lang="en-US" sz="2400" dirty="0"/>
          </a:p>
        </p:txBody>
      </p:sp>
      <p:pic>
        <p:nvPicPr>
          <p:cNvPr id="4" name="Picture 3" descr="8.PNG"/>
          <p:cNvPicPr>
            <a:picLocks noChangeAspect="1"/>
          </p:cNvPicPr>
          <p:nvPr/>
        </p:nvPicPr>
        <p:blipFill>
          <a:blip r:embed="rId2"/>
          <a:stretch>
            <a:fillRect/>
          </a:stretch>
        </p:blipFill>
        <p:spPr>
          <a:xfrm>
            <a:off x="1219200" y="3429000"/>
            <a:ext cx="6324600" cy="28956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SIGNIFICANCE OF </a:t>
            </a:r>
            <a:r>
              <a:rPr lang="en-US" b="1" dirty="0" smtClean="0"/>
              <a:t>MEIOSIS</a:t>
            </a:r>
            <a:endParaRPr lang="en-US" dirty="0"/>
          </a:p>
        </p:txBody>
      </p:sp>
      <p:sp>
        <p:nvSpPr>
          <p:cNvPr id="3" name="Content Placeholder 2"/>
          <p:cNvSpPr>
            <a:spLocks noGrp="1"/>
          </p:cNvSpPr>
          <p:nvPr>
            <p:ph idx="1"/>
          </p:nvPr>
        </p:nvSpPr>
        <p:spPr/>
        <p:txBody>
          <a:bodyPr/>
          <a:lstStyle/>
          <a:p>
            <a:pPr algn="just" fontAlgn="base"/>
            <a:r>
              <a:rPr lang="en-US" dirty="0" smtClean="0"/>
              <a:t>Essential for sexual reproduction in higher animals and </a:t>
            </a:r>
            <a:r>
              <a:rPr lang="en-US" dirty="0" smtClean="0"/>
              <a:t>plants.</a:t>
            </a:r>
            <a:endParaRPr lang="en-US" dirty="0" smtClean="0"/>
          </a:p>
          <a:p>
            <a:pPr algn="just" fontAlgn="base"/>
            <a:r>
              <a:rPr lang="en-US" dirty="0" smtClean="0"/>
              <a:t>Meiosis helps in the formation haploid gametes and spores for sexual reproduction</a:t>
            </a:r>
            <a:r>
              <a:rPr lang="en-US" dirty="0" smtClean="0"/>
              <a:t>.</a:t>
            </a:r>
          </a:p>
          <a:p>
            <a:pPr algn="just" fontAlgn="base"/>
            <a:r>
              <a:rPr lang="en-US" dirty="0" smtClean="0"/>
              <a:t>Crossing over occurring brings genetic variations in offspring which helps in evolution of organisms</a:t>
            </a:r>
            <a:r>
              <a:rPr lang="en-US" dirty="0" smtClean="0"/>
              <a:t>.</a:t>
            </a:r>
            <a:endParaRPr lang="en-US" dirty="0" smtClean="0"/>
          </a:p>
          <a:p>
            <a:pPr algn="just"/>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in-qimg-4fadf3d7a50334d25f8135fd65909b2e.png"/>
          <p:cNvPicPr>
            <a:picLocks noGrp="1" noChangeAspect="1"/>
          </p:cNvPicPr>
          <p:nvPr>
            <p:ph idx="1"/>
          </p:nvPr>
        </p:nvPicPr>
        <p:blipFill>
          <a:blip r:embed="rId2"/>
          <a:stretch>
            <a:fillRect/>
          </a:stretch>
        </p:blipFill>
        <p:spPr>
          <a:xfrm>
            <a:off x="381000" y="381000"/>
            <a:ext cx="8229600" cy="624840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References</a:t>
            </a:r>
            <a:endParaRPr lang="en-US" b="1" dirty="0"/>
          </a:p>
        </p:txBody>
      </p:sp>
      <p:sp>
        <p:nvSpPr>
          <p:cNvPr id="3" name="Content Placeholder 2"/>
          <p:cNvSpPr>
            <a:spLocks noGrp="1"/>
          </p:cNvSpPr>
          <p:nvPr>
            <p:ph idx="1"/>
          </p:nvPr>
        </p:nvSpPr>
        <p:spPr/>
        <p:txBody>
          <a:bodyPr/>
          <a:lstStyle/>
          <a:p>
            <a:r>
              <a:rPr lang="en-US" dirty="0" err="1" smtClean="0"/>
              <a:t>Verma</a:t>
            </a:r>
            <a:r>
              <a:rPr lang="en-US" dirty="0" smtClean="0"/>
              <a:t>, P. S., &amp; </a:t>
            </a:r>
            <a:r>
              <a:rPr lang="en-US" dirty="0" err="1" smtClean="0"/>
              <a:t>Agrawal</a:t>
            </a:r>
            <a:r>
              <a:rPr lang="en-US" dirty="0" smtClean="0"/>
              <a:t>, V. K. (2006). Cell Biology, Genetics, Molecular Biology, Evolution &amp; Ecology (1 ed.). S .</a:t>
            </a:r>
            <a:r>
              <a:rPr lang="en-US" dirty="0" err="1" smtClean="0"/>
              <a:t>Chand</a:t>
            </a:r>
            <a:r>
              <a:rPr lang="en-US" dirty="0" smtClean="0"/>
              <a:t> and company Ltd.</a:t>
            </a:r>
          </a:p>
          <a:p>
            <a:r>
              <a:rPr lang="en-US" dirty="0" smtClean="0"/>
              <a:t>Std 11 NCERT book </a:t>
            </a:r>
            <a:r>
              <a:rPr lang="en-US" smtClean="0"/>
              <a:t>of biology</a:t>
            </a:r>
          </a:p>
          <a:p>
            <a:r>
              <a:rPr lang="en-US" dirty="0" smtClean="0"/>
              <a:t>Web sources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Cell Cycle</a:t>
            </a:r>
            <a:endParaRPr lang="en-US" b="1" dirty="0"/>
          </a:p>
        </p:txBody>
      </p:sp>
      <p:pic>
        <p:nvPicPr>
          <p:cNvPr id="4" name="Content Placeholder 3" descr="cell cycle he1.gif"/>
          <p:cNvPicPr>
            <a:picLocks noGrp="1" noChangeAspect="1"/>
          </p:cNvPicPr>
          <p:nvPr>
            <p:ph idx="1"/>
          </p:nvPr>
        </p:nvPicPr>
        <p:blipFill>
          <a:blip r:embed="rId2"/>
          <a:stretch>
            <a:fillRect/>
          </a:stretch>
        </p:blipFill>
        <p:spPr>
          <a:xfrm>
            <a:off x="685800" y="1371600"/>
            <a:ext cx="7848600" cy="51054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77500" lnSpcReduction="20000"/>
          </a:bodyPr>
          <a:lstStyle/>
          <a:p>
            <a:r>
              <a:rPr lang="en-US" b="1" cap="all" dirty="0"/>
              <a:t>G</a:t>
            </a:r>
            <a:r>
              <a:rPr lang="en-US" b="1" cap="all" baseline="-25000" dirty="0"/>
              <a:t>1</a:t>
            </a:r>
            <a:r>
              <a:rPr lang="en-US" b="1" cap="all" dirty="0"/>
              <a:t> PHASE (FIRST GAP)</a:t>
            </a:r>
          </a:p>
          <a:p>
            <a:r>
              <a:rPr lang="en-US" b="0" dirty="0" smtClean="0"/>
              <a:t>The first stage of </a:t>
            </a:r>
            <a:r>
              <a:rPr lang="en-US" b="0" dirty="0" err="1" smtClean="0"/>
              <a:t>interphase</a:t>
            </a:r>
            <a:r>
              <a:rPr lang="en-US" b="0" dirty="0" smtClean="0"/>
              <a:t> is called the G</a:t>
            </a:r>
            <a:r>
              <a:rPr lang="en-US" b="0" i="0" baseline="-25000" dirty="0" smtClean="0"/>
              <a:t>1</a:t>
            </a:r>
            <a:r>
              <a:rPr lang="en-US" b="0" dirty="0" smtClean="0"/>
              <a:t> phase (first gap) because, from a microscopic aspect, little change is visible. </a:t>
            </a:r>
          </a:p>
          <a:p>
            <a:r>
              <a:rPr lang="en-US" b="0" dirty="0" smtClean="0"/>
              <a:t>However, during the G</a:t>
            </a:r>
            <a:r>
              <a:rPr lang="en-US" b="0" i="0" baseline="-25000" dirty="0" smtClean="0"/>
              <a:t>1</a:t>
            </a:r>
            <a:r>
              <a:rPr lang="en-US" b="0" dirty="0" smtClean="0"/>
              <a:t> stage, the cell is quite active at the biochemical level. The cell is accumulating the building blocks of chromosomal DNA and the associated proteins.</a:t>
            </a:r>
          </a:p>
          <a:p>
            <a:r>
              <a:rPr lang="en-US" b="1" cap="all" dirty="0"/>
              <a:t>S PHASE (SYNTHESIS OF DNA)</a:t>
            </a:r>
          </a:p>
          <a:p>
            <a:r>
              <a:rPr lang="en-US" b="0" dirty="0" smtClean="0"/>
              <a:t>In the S phase, DNA replication can proceed through the mechanisms that result in the formation of identical pairs of DNA molecules </a:t>
            </a:r>
            <a:r>
              <a:rPr lang="en-US" b="1" dirty="0" smtClean="0"/>
              <a:t>sister </a:t>
            </a:r>
            <a:r>
              <a:rPr lang="en-US" b="1" dirty="0" err="1" smtClean="0"/>
              <a:t>chromatids</a:t>
            </a:r>
            <a:r>
              <a:rPr lang="en-US" dirty="0" smtClean="0"/>
              <a:t> </a:t>
            </a:r>
            <a:r>
              <a:rPr lang="en-US" b="0" dirty="0" smtClean="0"/>
              <a:t>that are firmly attached to the </a:t>
            </a:r>
            <a:r>
              <a:rPr lang="en-US" b="0" dirty="0" err="1" smtClean="0"/>
              <a:t>centromeric</a:t>
            </a:r>
            <a:r>
              <a:rPr lang="en-US" b="0" dirty="0" smtClean="0"/>
              <a:t> region. </a:t>
            </a:r>
          </a:p>
          <a:p>
            <a:r>
              <a:rPr lang="en-US" dirty="0" smtClean="0"/>
              <a:t>It also duplicates a microtubule-organizing structure called the </a:t>
            </a:r>
            <a:r>
              <a:rPr lang="en-US" dirty="0" err="1" smtClean="0"/>
              <a:t>centrosome</a:t>
            </a:r>
            <a:r>
              <a:rPr lang="en-US" dirty="0" smtClean="0"/>
              <a:t>.</a:t>
            </a:r>
          </a:p>
          <a:p>
            <a:r>
              <a:rPr lang="en-US" dirty="0" smtClean="0"/>
              <a:t>The </a:t>
            </a:r>
            <a:r>
              <a:rPr lang="en-US" dirty="0" err="1" smtClean="0"/>
              <a:t>centrosomes</a:t>
            </a:r>
            <a:r>
              <a:rPr lang="en-US" dirty="0" smtClean="0"/>
              <a:t> help separate DNA during M phase.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10000"/>
          </a:bodyPr>
          <a:lstStyle/>
          <a:p>
            <a:r>
              <a:rPr lang="en-US" b="1" cap="all" dirty="0"/>
              <a:t>G</a:t>
            </a:r>
            <a:r>
              <a:rPr lang="en-US" b="1" cap="all" baseline="-25000" dirty="0"/>
              <a:t>2</a:t>
            </a:r>
            <a:r>
              <a:rPr lang="en-US" b="1" cap="all" dirty="0"/>
              <a:t> PHASE (SECOND GAP)</a:t>
            </a:r>
          </a:p>
          <a:p>
            <a:r>
              <a:rPr lang="en-US" dirty="0" smtClean="0"/>
              <a:t>During the second gap phase, or </a:t>
            </a:r>
            <a:r>
              <a:rPr lang="en-US" cap="all" dirty="0" smtClean="0"/>
              <a:t>G</a:t>
            </a:r>
            <a:r>
              <a:rPr lang="en-US" cap="all" baseline="-25000" dirty="0" smtClean="0"/>
              <a:t>2</a:t>
            </a:r>
            <a:r>
              <a:rPr lang="en-US" dirty="0" smtClean="0"/>
              <a:t> phase, the cell grows more, makes proteins and organelles, and begins to reorganize its contents in preparation for mitosis. </a:t>
            </a:r>
          </a:p>
          <a:p>
            <a:r>
              <a:rPr lang="en-US" cap="all" dirty="0" smtClean="0"/>
              <a:t>G</a:t>
            </a:r>
            <a:r>
              <a:rPr lang="en-US" cap="all" baseline="-25000" dirty="0" smtClean="0"/>
              <a:t>2 </a:t>
            </a:r>
            <a:r>
              <a:rPr lang="en-US" dirty="0" smtClean="0"/>
              <a:t>phase ends when mitosis begins.</a:t>
            </a:r>
          </a:p>
          <a:p>
            <a:r>
              <a:rPr lang="en-US" b="1" dirty="0" smtClean="0"/>
              <a:t>M phase</a:t>
            </a:r>
          </a:p>
          <a:p>
            <a:r>
              <a:rPr lang="en-US" dirty="0" smtClean="0"/>
              <a:t>During the mitotic (M) phase, the cell divides its copied DNA and cytoplasm to make two new cells. </a:t>
            </a:r>
          </a:p>
          <a:p>
            <a:r>
              <a:rPr lang="en-US" dirty="0" smtClean="0"/>
              <a:t>M phase involves two distinct division-related processes: mitosis and </a:t>
            </a:r>
            <a:r>
              <a:rPr lang="en-US" dirty="0" err="1" smtClean="0"/>
              <a:t>cytokinesis</a:t>
            </a:r>
            <a:r>
              <a:rPr lang="en-US" dirty="0" smtClean="0"/>
              <a:t>.</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Mitosis</a:t>
            </a:r>
            <a:endParaRPr lang="en-US" b="1" dirty="0"/>
          </a:p>
        </p:txBody>
      </p:sp>
      <p:sp>
        <p:nvSpPr>
          <p:cNvPr id="3" name="Content Placeholder 2"/>
          <p:cNvSpPr>
            <a:spLocks noGrp="1"/>
          </p:cNvSpPr>
          <p:nvPr>
            <p:ph idx="1"/>
          </p:nvPr>
        </p:nvSpPr>
        <p:spPr>
          <a:xfrm>
            <a:off x="457200" y="1295400"/>
            <a:ext cx="8229600" cy="4830763"/>
          </a:xfrm>
        </p:spPr>
        <p:txBody>
          <a:bodyPr>
            <a:normAutofit fontScale="77500" lnSpcReduction="20000"/>
          </a:bodyPr>
          <a:lstStyle/>
          <a:p>
            <a:pPr algn="just"/>
            <a:r>
              <a:rPr lang="en-US" b="1" i="1" dirty="0"/>
              <a:t>“Mitosis is that step in the cell cycle where the newly formed DNA is separated and two new cells are formed with the same number and kind of chromosomes as the parent nucleus</a:t>
            </a:r>
            <a:r>
              <a:rPr lang="en-US" b="1" i="1" dirty="0" smtClean="0"/>
              <a:t>.”</a:t>
            </a:r>
          </a:p>
          <a:p>
            <a:pPr algn="just"/>
            <a:r>
              <a:rPr lang="en-US" dirty="0" smtClean="0"/>
              <a:t>In </a:t>
            </a:r>
            <a:r>
              <a:rPr lang="en-US" b="1" dirty="0" smtClean="0"/>
              <a:t>mitosis</a:t>
            </a:r>
            <a:r>
              <a:rPr lang="en-US" dirty="0" smtClean="0"/>
              <a:t>, the nuclear DNA of the cell condenses into visible chromosomes and is pulled apart by the mitotic spindle, a specialized structure made out of microtubules. </a:t>
            </a:r>
          </a:p>
          <a:p>
            <a:pPr algn="just"/>
            <a:r>
              <a:rPr lang="en-US" dirty="0" smtClean="0"/>
              <a:t>Mitosis takes place in four stages: </a:t>
            </a:r>
          </a:p>
          <a:p>
            <a:pPr algn="just"/>
            <a:r>
              <a:rPr lang="en-US" dirty="0" smtClean="0"/>
              <a:t>Prophase, metaphase, anaphase, and </a:t>
            </a:r>
            <a:r>
              <a:rPr lang="en-US" dirty="0" err="1" smtClean="0"/>
              <a:t>telophase</a:t>
            </a:r>
            <a:r>
              <a:rPr lang="en-US" dirty="0" smtClean="0"/>
              <a:t>.</a:t>
            </a:r>
          </a:p>
          <a:p>
            <a:pPr algn="just"/>
            <a:r>
              <a:rPr lang="en-US" dirty="0" smtClean="0"/>
              <a:t>In </a:t>
            </a:r>
            <a:r>
              <a:rPr lang="en-US" b="1" dirty="0" err="1" smtClean="0"/>
              <a:t>cytokinesis</a:t>
            </a:r>
            <a:r>
              <a:rPr lang="en-US" dirty="0" smtClean="0"/>
              <a:t>, the cytoplasm of the cell is split in two, making two new cells. </a:t>
            </a:r>
          </a:p>
          <a:p>
            <a:pPr algn="just"/>
            <a:r>
              <a:rPr lang="en-US" dirty="0" err="1" smtClean="0"/>
              <a:t>Cytokinesis</a:t>
            </a:r>
            <a:r>
              <a:rPr lang="en-US" dirty="0" smtClean="0"/>
              <a:t> usually begins just as mitosis is ending, with a little overlap. Importantly, </a:t>
            </a:r>
            <a:r>
              <a:rPr lang="en-US" dirty="0" err="1" smtClean="0"/>
              <a:t>cytokinesis</a:t>
            </a:r>
            <a:r>
              <a:rPr lang="en-US" dirty="0" smtClean="0"/>
              <a:t> takes place differently in animal and plant cells.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all" dirty="0" smtClean="0"/>
              <a:t>PROPHASE</a:t>
            </a:r>
            <a:endParaRPr lang="en-US" b="1" dirty="0"/>
          </a:p>
        </p:txBody>
      </p:sp>
      <p:sp>
        <p:nvSpPr>
          <p:cNvPr id="3" name="Content Placeholder 2"/>
          <p:cNvSpPr>
            <a:spLocks noGrp="1"/>
          </p:cNvSpPr>
          <p:nvPr>
            <p:ph idx="1"/>
          </p:nvPr>
        </p:nvSpPr>
        <p:spPr>
          <a:xfrm>
            <a:off x="457200" y="1600200"/>
            <a:ext cx="8229600" cy="4724400"/>
          </a:xfrm>
        </p:spPr>
        <p:txBody>
          <a:bodyPr>
            <a:noAutofit/>
          </a:bodyPr>
          <a:lstStyle/>
          <a:p>
            <a:pPr algn="just"/>
            <a:r>
              <a:rPr lang="en-US" sz="2100" dirty="0" smtClean="0"/>
              <a:t>During prophase, the “first phase,” the nuclear envelope starts to dissociate into small vesicles, and the membranous organelles (such as the Golgi apparatus and endoplasmic reticulum), fragment and disperse toward the edges of the cell. </a:t>
            </a:r>
          </a:p>
          <a:p>
            <a:pPr algn="just"/>
            <a:r>
              <a:rPr lang="en-US" sz="2100" dirty="0" smtClean="0"/>
              <a:t>The nucleolus disappears. </a:t>
            </a:r>
          </a:p>
          <a:p>
            <a:pPr algn="just"/>
            <a:r>
              <a:rPr lang="en-US" sz="2100" dirty="0" smtClean="0"/>
              <a:t>The </a:t>
            </a:r>
            <a:r>
              <a:rPr lang="en-US" sz="2100" dirty="0" err="1" smtClean="0"/>
              <a:t>centrosomes</a:t>
            </a:r>
            <a:r>
              <a:rPr lang="en-US" sz="2100" dirty="0" smtClean="0"/>
              <a:t> begin to move to opposite poles of the cell. </a:t>
            </a:r>
          </a:p>
          <a:p>
            <a:pPr algn="just"/>
            <a:r>
              <a:rPr lang="en-US" sz="2100" dirty="0" smtClean="0"/>
              <a:t>Microtubules that will form the mitotic spindle extend between the </a:t>
            </a:r>
            <a:r>
              <a:rPr lang="en-US" sz="2100" dirty="0" err="1" smtClean="0"/>
              <a:t>centrosomes</a:t>
            </a:r>
            <a:r>
              <a:rPr lang="en-US" sz="2100" dirty="0" smtClean="0"/>
              <a:t>, pushing them farther apart as the microtubule fibers lengthen. </a:t>
            </a:r>
          </a:p>
          <a:p>
            <a:pPr algn="just"/>
            <a:r>
              <a:rPr lang="en-US" sz="2100" dirty="0" smtClean="0"/>
              <a:t>The sister </a:t>
            </a:r>
            <a:r>
              <a:rPr lang="en-US" sz="2100" dirty="0" err="1" smtClean="0"/>
              <a:t>chromatids</a:t>
            </a:r>
            <a:r>
              <a:rPr lang="en-US" sz="2100" dirty="0" smtClean="0"/>
              <a:t> begin to coil more tightly with the aid of </a:t>
            </a:r>
            <a:r>
              <a:rPr lang="en-US" sz="2100" dirty="0" err="1" smtClean="0"/>
              <a:t>condensin</a:t>
            </a:r>
            <a:r>
              <a:rPr lang="en-US" sz="2100" dirty="0" smtClean="0"/>
              <a:t> proteins and become visible under a light microscope.</a:t>
            </a:r>
          </a:p>
          <a:p>
            <a:pPr algn="just"/>
            <a:r>
              <a:rPr lang="en-US" sz="2100" dirty="0" smtClean="0"/>
              <a:t>The nuclear envelope starts disintegrating.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rophase.png"/>
          <p:cNvPicPr>
            <a:picLocks noGrp="1" noChangeAspect="1"/>
          </p:cNvPicPr>
          <p:nvPr>
            <p:ph idx="1"/>
          </p:nvPr>
        </p:nvPicPr>
        <p:blipFill>
          <a:blip r:embed="rId2"/>
          <a:stretch>
            <a:fillRect/>
          </a:stretch>
        </p:blipFill>
        <p:spPr>
          <a:xfrm>
            <a:off x="533400" y="762000"/>
            <a:ext cx="8229600" cy="5562600"/>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1234</Words>
  <Application>Microsoft Office PowerPoint</Application>
  <PresentationFormat>On-screen Show (4:3)</PresentationFormat>
  <Paragraphs>160</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Cell cycle Mitosis and Meiosis</vt:lpstr>
      <vt:lpstr>Cell Cycle</vt:lpstr>
      <vt:lpstr>Slide 3</vt:lpstr>
      <vt:lpstr>Cell Cycle</vt:lpstr>
      <vt:lpstr>Slide 5</vt:lpstr>
      <vt:lpstr>Slide 6</vt:lpstr>
      <vt:lpstr>Mitosis</vt:lpstr>
      <vt:lpstr>PROPHASE</vt:lpstr>
      <vt:lpstr>Slide 9</vt:lpstr>
      <vt:lpstr>METAPHASE</vt:lpstr>
      <vt:lpstr>Slide 11</vt:lpstr>
      <vt:lpstr>ANAPHASE</vt:lpstr>
      <vt:lpstr>Slide 13</vt:lpstr>
      <vt:lpstr>TELOPHASE</vt:lpstr>
      <vt:lpstr>Slide 15</vt:lpstr>
      <vt:lpstr>CYTOKINESIS</vt:lpstr>
      <vt:lpstr>Slide 17</vt:lpstr>
      <vt:lpstr>Meiosis</vt:lpstr>
      <vt:lpstr>Phases of Meiosis 1</vt:lpstr>
      <vt:lpstr>Slide 20</vt:lpstr>
      <vt:lpstr>Slide 21</vt:lpstr>
      <vt:lpstr>Slide 22</vt:lpstr>
      <vt:lpstr>Slide 23</vt:lpstr>
      <vt:lpstr>Slide 24</vt:lpstr>
      <vt:lpstr>Slide 25</vt:lpstr>
      <vt:lpstr>Slide 26</vt:lpstr>
      <vt:lpstr>Interphase II or Interkinesis</vt:lpstr>
      <vt:lpstr>  MEIOSIS II </vt:lpstr>
      <vt:lpstr>Slide 29</vt:lpstr>
      <vt:lpstr>Slide 30</vt:lpstr>
      <vt:lpstr>Slide 31</vt:lpstr>
      <vt:lpstr>Slide 32</vt:lpstr>
      <vt:lpstr>SIGNIFICANCE OF MEIOSIS</vt:lpstr>
      <vt:lpstr>Slide 34</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cycle Mitosis and Meiosis</dc:title>
  <dc:creator>Windows User</dc:creator>
  <cp:lastModifiedBy>Windows User</cp:lastModifiedBy>
  <cp:revision>76</cp:revision>
  <dcterms:created xsi:type="dcterms:W3CDTF">2022-08-02T11:01:34Z</dcterms:created>
  <dcterms:modified xsi:type="dcterms:W3CDTF">2022-08-03T20:42:27Z</dcterms:modified>
</cp:coreProperties>
</file>