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B1153-312E-4628-B754-6BF88B5CBFD4}" type="datetimeFigureOut">
              <a:rPr lang="en-US" smtClean="0"/>
              <a:pPr/>
              <a:t>8/15/2022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2184-7D5C-44D9-9E15-61845D531B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B1153-312E-4628-B754-6BF88B5CBFD4}" type="datetimeFigureOut">
              <a:rPr lang="en-US" smtClean="0"/>
              <a:pPr/>
              <a:t>8/15/2022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2184-7D5C-44D9-9E15-61845D531B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B1153-312E-4628-B754-6BF88B5CBFD4}" type="datetimeFigureOut">
              <a:rPr lang="en-US" smtClean="0"/>
              <a:pPr/>
              <a:t>8/15/2022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2184-7D5C-44D9-9E15-61845D531B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B1153-312E-4628-B754-6BF88B5CBFD4}" type="datetimeFigureOut">
              <a:rPr lang="en-US" smtClean="0"/>
              <a:pPr/>
              <a:t>8/15/2022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2184-7D5C-44D9-9E15-61845D531B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B1153-312E-4628-B754-6BF88B5CBFD4}" type="datetimeFigureOut">
              <a:rPr lang="en-US" smtClean="0"/>
              <a:pPr/>
              <a:t>8/15/2022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2184-7D5C-44D9-9E15-61845D531B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B1153-312E-4628-B754-6BF88B5CBFD4}" type="datetimeFigureOut">
              <a:rPr lang="en-US" smtClean="0"/>
              <a:pPr/>
              <a:t>8/15/2022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2184-7D5C-44D9-9E15-61845D531B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B1153-312E-4628-B754-6BF88B5CBFD4}" type="datetimeFigureOut">
              <a:rPr lang="en-US" smtClean="0"/>
              <a:pPr/>
              <a:t>8/15/2022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2184-7D5C-44D9-9E15-61845D531B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B1153-312E-4628-B754-6BF88B5CBFD4}" type="datetimeFigureOut">
              <a:rPr lang="en-US" smtClean="0"/>
              <a:pPr/>
              <a:t>8/15/2022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2184-7D5C-44D9-9E15-61845D531B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B1153-312E-4628-B754-6BF88B5CBFD4}" type="datetimeFigureOut">
              <a:rPr lang="en-US" smtClean="0"/>
              <a:pPr/>
              <a:t>8/15/2022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2184-7D5C-44D9-9E15-61845D531B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B1153-312E-4628-B754-6BF88B5CBFD4}" type="datetimeFigureOut">
              <a:rPr lang="en-US" smtClean="0"/>
              <a:pPr/>
              <a:t>8/15/2022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2184-7D5C-44D9-9E15-61845D531B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B1153-312E-4628-B754-6BF88B5CBFD4}" type="datetimeFigureOut">
              <a:rPr lang="en-US" smtClean="0"/>
              <a:pPr/>
              <a:t>8/15/2022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2184-7D5C-44D9-9E15-61845D531B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CB1153-312E-4628-B754-6BF88B5CBFD4}" type="datetimeFigureOut">
              <a:rPr lang="en-US" smtClean="0"/>
              <a:pPr/>
              <a:t>8/15/2022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C2184-7D5C-44D9-9E15-61845D531B0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microbenotes.com/nucleus-structure-and-functions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thebiologynotes.com/rna-polymerase-definition-properties-structure-types-function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b="1" dirty="0" smtClean="0"/>
              <a:t>Nucleus</a:t>
            </a:r>
            <a:endParaRPr lang="en-US" sz="7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B.Sc Microbiology</a:t>
            </a:r>
          </a:p>
          <a:p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Sem-3 Cell biology</a:t>
            </a:r>
            <a:endParaRPr lang="en-US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smtClean="0"/>
              <a:t>4. Other </a:t>
            </a:r>
            <a:r>
              <a:rPr lang="en-US" b="1" dirty="0" smtClean="0"/>
              <a:t>functions</a:t>
            </a:r>
            <a:endParaRPr lang="en-US" dirty="0" smtClean="0"/>
          </a:p>
          <a:p>
            <a:r>
              <a:rPr lang="en-US" dirty="0" smtClean="0"/>
              <a:t>Coordinates </a:t>
            </a:r>
            <a:r>
              <a:rPr lang="en-US" dirty="0" smtClean="0"/>
              <a:t>and regulates cellular activities like cell division, protein synthesis, and growth.</a:t>
            </a:r>
          </a:p>
          <a:p>
            <a:r>
              <a:rPr lang="en-US" dirty="0" smtClean="0"/>
              <a:t>The formation of </a:t>
            </a:r>
            <a:r>
              <a:rPr lang="en-US" dirty="0" err="1" smtClean="0"/>
              <a:t>ribosomes</a:t>
            </a:r>
            <a:r>
              <a:rPr lang="en-US" dirty="0" smtClean="0"/>
              <a:t> occurs in the nucleolus.</a:t>
            </a:r>
          </a:p>
          <a:p>
            <a:r>
              <a:rPr lang="en-US" dirty="0" smtClean="0"/>
              <a:t>Through the nuclear pores only selective transportation is allowed. </a:t>
            </a:r>
          </a:p>
          <a:p>
            <a:r>
              <a:rPr lang="en-US" dirty="0" smtClean="0"/>
              <a:t>Organic evolution: It involves variation and can induce genetic change.</a:t>
            </a:r>
          </a:p>
          <a:p>
            <a:r>
              <a:rPr lang="en-US" dirty="0" smtClean="0"/>
              <a:t>Nucleolus stores the proteins and RNA.</a:t>
            </a:r>
          </a:p>
          <a:p>
            <a:r>
              <a:rPr lang="en-US" dirty="0" smtClean="0"/>
              <a:t>In the nucleus, during the cell division, chromatins are arranged into chromosomes.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References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Verma</a:t>
            </a:r>
            <a:r>
              <a:rPr lang="en-US" dirty="0" smtClean="0"/>
              <a:t>, P. S., &amp; </a:t>
            </a:r>
            <a:r>
              <a:rPr lang="en-US" dirty="0" err="1" smtClean="0"/>
              <a:t>Agrawal</a:t>
            </a:r>
            <a:r>
              <a:rPr lang="en-US" dirty="0" smtClean="0"/>
              <a:t>, V. K. (2006). Cell Biology, Genetics, Molecular Biology, Evolution &amp; Ecology (1 ed.). S .</a:t>
            </a:r>
            <a:r>
              <a:rPr lang="en-US" dirty="0" err="1" smtClean="0"/>
              <a:t>Chand</a:t>
            </a:r>
            <a:r>
              <a:rPr lang="en-US" dirty="0" smtClean="0"/>
              <a:t> and company Ltd.</a:t>
            </a:r>
          </a:p>
          <a:p>
            <a:r>
              <a:rPr lang="en-US" dirty="0" smtClean="0"/>
              <a:t>Std 11 NCERT book of biology</a:t>
            </a:r>
          </a:p>
          <a:p>
            <a:r>
              <a:rPr lang="en-US" dirty="0" smtClean="0">
                <a:hlinkClick r:id="rId2"/>
              </a:rPr>
              <a:t>https</a:t>
            </a:r>
            <a:r>
              <a:rPr lang="en-US" dirty="0" smtClean="0">
                <a:hlinkClick r:id="rId2"/>
              </a:rPr>
              <a:t>://microbenotes.com/nucleus-structure-and-functions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dirty="0" smtClean="0"/>
              <a:t>Web Sources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What is Nucleus</a:t>
            </a:r>
            <a:r>
              <a:rPr lang="en-US" b="1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b="1" dirty="0"/>
              <a:t>The cell nucleus​ is a membrane-bound structure that contains the cell’s hereditary information and controls the cell’s growth and reproduction</a:t>
            </a:r>
            <a:r>
              <a:rPr lang="en-US" b="1" dirty="0" smtClean="0"/>
              <a:t>.</a:t>
            </a:r>
          </a:p>
          <a:p>
            <a:pPr algn="just"/>
            <a:r>
              <a:rPr lang="en-US" dirty="0"/>
              <a:t>It is first described by Robert Brown as the cell organelle.</a:t>
            </a:r>
          </a:p>
          <a:p>
            <a:pPr algn="just"/>
            <a:r>
              <a:rPr lang="en-US" dirty="0"/>
              <a:t>The largest and most prominent organelle in the cell, the nucleus, accounts for almost 10% of the volume of the entire cell. </a:t>
            </a:r>
            <a:endParaRPr lang="en-US" dirty="0" smtClean="0"/>
          </a:p>
          <a:p>
            <a:pPr algn="just"/>
            <a:r>
              <a:rPr lang="en-US" dirty="0" smtClean="0"/>
              <a:t>In </a:t>
            </a:r>
            <a:r>
              <a:rPr lang="en-US" dirty="0"/>
              <a:t>mammalian cells, the average diameter of the nucleus is approximately 6 µm in size. </a:t>
            </a:r>
            <a:endParaRPr lang="en-US" dirty="0" smtClean="0"/>
          </a:p>
          <a:p>
            <a:pPr algn="just"/>
            <a:r>
              <a:rPr lang="en-US" dirty="0" smtClean="0"/>
              <a:t>Mostly </a:t>
            </a:r>
            <a:r>
              <a:rPr lang="en-US" dirty="0"/>
              <a:t>the shape of the nucleus is found to be either spherical or oblong.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sz="3600" b="1" dirty="0"/>
              <a:t>1) Nuclear Envelope and Nuclear </a:t>
            </a:r>
            <a:r>
              <a:rPr lang="en-US" sz="3600" b="1" dirty="0" smtClean="0"/>
              <a:t>Pores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en-US" dirty="0"/>
              <a:t>It is of the double- membrane and surrounds the nucleus.</a:t>
            </a:r>
          </a:p>
          <a:p>
            <a:pPr algn="just"/>
            <a:r>
              <a:rPr lang="en-US" dirty="0"/>
              <a:t>Outer and inner membrane are present in it. The outer membrane of the nucleus is continuous with the ER ( Endoplasmic reticulum ). On its outer surface, there is the presence of many </a:t>
            </a:r>
            <a:r>
              <a:rPr lang="en-US" dirty="0" err="1"/>
              <a:t>ribosomes</a:t>
            </a:r>
            <a:r>
              <a:rPr lang="en-US" dirty="0"/>
              <a:t>. </a:t>
            </a:r>
          </a:p>
          <a:p>
            <a:pPr algn="just"/>
            <a:r>
              <a:rPr lang="en-US" dirty="0" err="1"/>
              <a:t>Perinuclear</a:t>
            </a:r>
            <a:r>
              <a:rPr lang="en-US" dirty="0"/>
              <a:t> space is present between the </a:t>
            </a:r>
            <a:r>
              <a:rPr lang="en-US" dirty="0" smtClean="0"/>
              <a:t>membranes. </a:t>
            </a:r>
            <a:r>
              <a:rPr lang="en-US" dirty="0" smtClean="0"/>
              <a:t>The </a:t>
            </a:r>
            <a:r>
              <a:rPr lang="en-US" dirty="0" err="1" smtClean="0"/>
              <a:t>perinuclear</a:t>
            </a:r>
            <a:r>
              <a:rPr lang="en-US" dirty="0" smtClean="0"/>
              <a:t> space has a thickness of 20 to 40 nm.</a:t>
            </a:r>
            <a:endParaRPr lang="en-US" dirty="0"/>
          </a:p>
          <a:p>
            <a:pPr algn="just"/>
            <a:r>
              <a:rPr lang="en-US" dirty="0"/>
              <a:t>It is impermeable to large molecules like proteins and RNA.</a:t>
            </a:r>
          </a:p>
          <a:p>
            <a:pPr algn="just"/>
            <a:r>
              <a:rPr lang="en-US" dirty="0"/>
              <a:t>Small molecules and ions can move freely.</a:t>
            </a:r>
          </a:p>
          <a:p>
            <a:pPr algn="just"/>
            <a:r>
              <a:rPr lang="en-US" dirty="0"/>
              <a:t>Nuclear pores are present in the nuclear envelope. These pores are the small gaps present in the envelope. </a:t>
            </a:r>
          </a:p>
          <a:p>
            <a:pPr algn="just"/>
            <a:r>
              <a:rPr lang="en-US" dirty="0"/>
              <a:t>Chemical composition: </a:t>
            </a:r>
            <a:r>
              <a:rPr lang="en-US" dirty="0" err="1" smtClean="0"/>
              <a:t>lipo-proteinous</a:t>
            </a:r>
            <a:endParaRPr lang="en-US" dirty="0" smtClean="0"/>
          </a:p>
          <a:p>
            <a:pPr algn="just"/>
            <a:r>
              <a:rPr lang="en-US" b="1" dirty="0"/>
              <a:t>The function of the nuclear envelope</a:t>
            </a:r>
          </a:p>
          <a:p>
            <a:pPr algn="just"/>
            <a:r>
              <a:rPr lang="en-US" dirty="0"/>
              <a:t>It gives the shape to the nucleus.</a:t>
            </a:r>
          </a:p>
          <a:p>
            <a:pPr algn="just"/>
            <a:r>
              <a:rPr lang="en-US" dirty="0"/>
              <a:t>It protects the internal constituents of the nucleus.</a:t>
            </a:r>
          </a:p>
          <a:p>
            <a:pPr algn="just"/>
            <a:r>
              <a:rPr lang="en-US" dirty="0"/>
              <a:t>It controls and regulates the movement of the substances which enter and exits the nucleus.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2) Nuclear </a:t>
            </a:r>
            <a:r>
              <a:rPr lang="en-US" b="1" dirty="0" smtClean="0"/>
              <a:t>Lamina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2400" dirty="0" smtClean="0"/>
              <a:t>They are meshwork of protein filaments organized in a net-like fashion that line below the inner nuclear membrane. </a:t>
            </a:r>
            <a:endParaRPr lang="en-US" sz="2400" dirty="0" smtClean="0"/>
          </a:p>
          <a:p>
            <a:pPr algn="just"/>
            <a:r>
              <a:rPr lang="en-US" sz="2400" dirty="0" smtClean="0"/>
              <a:t>The </a:t>
            </a:r>
            <a:r>
              <a:rPr lang="en-US" sz="2400" dirty="0" smtClean="0"/>
              <a:t>proteins that make up the nuclear lamina are known as </a:t>
            </a:r>
            <a:r>
              <a:rPr lang="en-US" sz="2400" dirty="0" err="1" smtClean="0"/>
              <a:t>lamins</a:t>
            </a:r>
            <a:r>
              <a:rPr lang="en-US" sz="2400" dirty="0" smtClean="0"/>
              <a:t>, which are intermediate filament proteins</a:t>
            </a:r>
            <a:r>
              <a:rPr lang="en-US" sz="2400" dirty="0" smtClean="0"/>
              <a:t>.</a:t>
            </a:r>
          </a:p>
          <a:p>
            <a:pPr algn="just"/>
            <a:r>
              <a:rPr lang="en-US" sz="2400" dirty="0" smtClean="0"/>
              <a:t>It is also called a nuclear scaffold.</a:t>
            </a:r>
          </a:p>
          <a:p>
            <a:pPr algn="just"/>
            <a:r>
              <a:rPr lang="en-US" sz="2400" dirty="0" smtClean="0"/>
              <a:t>With the use of non-ionic detergents, nucleases, and high salt buffers, extraction of the nuclear matrix from the cell’s nucleus is possible</a:t>
            </a:r>
            <a:r>
              <a:rPr lang="en-US" sz="2400" dirty="0" smtClean="0"/>
              <a:t>.</a:t>
            </a:r>
          </a:p>
          <a:p>
            <a:pPr algn="just">
              <a:buNone/>
            </a:pPr>
            <a:r>
              <a:rPr lang="en-US" sz="2400" b="1" dirty="0" smtClean="0"/>
              <a:t>Functions:-</a:t>
            </a:r>
            <a:endParaRPr lang="en-US" sz="2400" b="1" dirty="0" smtClean="0"/>
          </a:p>
          <a:p>
            <a:pPr algn="just" fontAlgn="base"/>
            <a:r>
              <a:rPr lang="en-US" sz="2400" dirty="0" smtClean="0"/>
              <a:t>Supports the nuclear envelope, maintaining the overall shape and structure of the </a:t>
            </a:r>
            <a:r>
              <a:rPr lang="en-US" sz="2400" dirty="0" smtClean="0"/>
              <a:t>nucleus.</a:t>
            </a:r>
            <a:endParaRPr lang="en-US" sz="2400" dirty="0" smtClean="0"/>
          </a:p>
          <a:p>
            <a:pPr algn="just"/>
            <a:endParaRPr lang="en-US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b="1" dirty="0"/>
              <a:t>3) </a:t>
            </a:r>
            <a:r>
              <a:rPr lang="en-US" b="1" dirty="0" smtClean="0"/>
              <a:t>Chromatin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en-US" dirty="0" smtClean="0"/>
              <a:t>Inside </a:t>
            </a:r>
            <a:r>
              <a:rPr lang="en-US" dirty="0" smtClean="0"/>
              <a:t>the nucleus, there is the presence of </a:t>
            </a:r>
            <a:r>
              <a:rPr lang="en-US" dirty="0" smtClean="0"/>
              <a:t>chromatins. During </a:t>
            </a:r>
            <a:r>
              <a:rPr lang="en-US" dirty="0" smtClean="0"/>
              <a:t>the cell division,  it is condensed in the chromosome. </a:t>
            </a:r>
          </a:p>
          <a:p>
            <a:pPr algn="just"/>
            <a:r>
              <a:rPr lang="en-US" dirty="0" smtClean="0"/>
              <a:t>It is dense in structure and is </a:t>
            </a:r>
            <a:r>
              <a:rPr lang="en-US" dirty="0" smtClean="0"/>
              <a:t>thread-like. It </a:t>
            </a:r>
            <a:r>
              <a:rPr lang="en-US" dirty="0" smtClean="0"/>
              <a:t>consists of proteins and DNA.</a:t>
            </a:r>
          </a:p>
          <a:p>
            <a:pPr algn="just"/>
            <a:r>
              <a:rPr lang="en-US" dirty="0" smtClean="0"/>
              <a:t>Chromosome remains in the form of chromatin fibers at the </a:t>
            </a:r>
            <a:r>
              <a:rPr lang="en-US" dirty="0" err="1" smtClean="0"/>
              <a:t>interphase</a:t>
            </a:r>
            <a:r>
              <a:rPr lang="en-US" dirty="0" smtClean="0"/>
              <a:t> stage of cell division. </a:t>
            </a:r>
          </a:p>
          <a:p>
            <a:pPr algn="just"/>
            <a:r>
              <a:rPr lang="en-US" dirty="0" smtClean="0"/>
              <a:t>They are differentiated into two distinct regions as heterochromatin and </a:t>
            </a:r>
            <a:r>
              <a:rPr lang="en-US" dirty="0" err="1" smtClean="0"/>
              <a:t>euchromatin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based on </a:t>
            </a:r>
            <a:r>
              <a:rPr lang="en-US" dirty="0" smtClean="0"/>
              <a:t>functions, </a:t>
            </a:r>
            <a:r>
              <a:rPr lang="en-US" dirty="0" smtClean="0"/>
              <a:t>The heterochromatin is a functionally inactive form of chromatin, found near the nuclear envelope. On the contrary, </a:t>
            </a:r>
            <a:r>
              <a:rPr lang="en-US" dirty="0" err="1" smtClean="0"/>
              <a:t>euchromatin</a:t>
            </a:r>
            <a:r>
              <a:rPr lang="en-US" dirty="0" smtClean="0"/>
              <a:t> is a mild, less condensed form that is in functionally active state. </a:t>
            </a:r>
            <a:endParaRPr lang="en-US" dirty="0" smtClean="0"/>
          </a:p>
          <a:p>
            <a:pPr algn="just"/>
            <a:r>
              <a:rPr lang="en-US" dirty="0" smtClean="0"/>
              <a:t>An </a:t>
            </a:r>
            <a:r>
              <a:rPr lang="en-US" dirty="0" smtClean="0"/>
              <a:t>organized chromatin material that is highly condensed and paired is known as the </a:t>
            </a:r>
            <a:r>
              <a:rPr lang="en-US" b="1" dirty="0" smtClean="0"/>
              <a:t>chromosome</a:t>
            </a:r>
            <a:r>
              <a:rPr lang="en-US" dirty="0" smtClean="0"/>
              <a:t>. </a:t>
            </a:r>
          </a:p>
          <a:p>
            <a:pPr algn="just">
              <a:buNone/>
            </a:pPr>
            <a:r>
              <a:rPr lang="en-US" b="1" dirty="0" smtClean="0"/>
              <a:t>Functions:-</a:t>
            </a:r>
            <a:endParaRPr lang="en-US" b="1" dirty="0" smtClean="0"/>
          </a:p>
          <a:p>
            <a:pPr algn="just" fontAlgn="base"/>
            <a:r>
              <a:rPr lang="en-US" dirty="0" smtClean="0"/>
              <a:t>Contains hereditary information and instructions necessary for controlling processes such as metabolism, cell growth, and cell division</a:t>
            </a:r>
          </a:p>
          <a:p>
            <a:pPr algn="just" fontAlgn="base"/>
            <a:r>
              <a:rPr lang="en-US" dirty="0" smtClean="0"/>
              <a:t>Helps in gene expression where DNA molecules make an RNA copy, a process called transcription which is later converted to proteins by a process called </a:t>
            </a:r>
            <a:r>
              <a:rPr lang="en-US" dirty="0" smtClean="0"/>
              <a:t>translation.</a:t>
            </a:r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4) </a:t>
            </a:r>
            <a:r>
              <a:rPr lang="en-US" b="1" dirty="0" err="1" smtClean="0"/>
              <a:t>Nucleoplasm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n-US" dirty="0" err="1" smtClean="0"/>
              <a:t>Nucleoplasm</a:t>
            </a:r>
            <a:r>
              <a:rPr lang="en-US" dirty="0" smtClean="0"/>
              <a:t> is a clear and transparent, gelatinous </a:t>
            </a:r>
            <a:r>
              <a:rPr lang="en-US" dirty="0" smtClean="0"/>
              <a:t>substance. It </a:t>
            </a:r>
            <a:r>
              <a:rPr lang="en-US" dirty="0" smtClean="0"/>
              <a:t>is also known as the </a:t>
            </a:r>
            <a:r>
              <a:rPr lang="en-US" dirty="0" err="1" smtClean="0"/>
              <a:t>karyoplasm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It surrounds the nucleolus and chromosomes.</a:t>
            </a:r>
          </a:p>
          <a:p>
            <a:pPr algn="just"/>
            <a:r>
              <a:rPr lang="en-US" dirty="0" smtClean="0"/>
              <a:t>It consists of water, minerals, sugar, protein, nucleotides, enzymes, and RNA.</a:t>
            </a:r>
          </a:p>
          <a:p>
            <a:pPr algn="just"/>
            <a:r>
              <a:rPr lang="en-US" dirty="0" err="1" smtClean="0"/>
              <a:t>Nucleoplasm</a:t>
            </a:r>
            <a:r>
              <a:rPr lang="en-US" dirty="0" smtClean="0"/>
              <a:t> is a </a:t>
            </a:r>
            <a:r>
              <a:rPr lang="en-US" dirty="0" err="1" smtClean="0"/>
              <a:t>semifluid</a:t>
            </a:r>
            <a:r>
              <a:rPr lang="en-US" dirty="0" smtClean="0"/>
              <a:t> substance.</a:t>
            </a:r>
          </a:p>
          <a:p>
            <a:pPr algn="just">
              <a:buNone/>
            </a:pPr>
            <a:r>
              <a:rPr lang="en-US" b="1" dirty="0" smtClean="0"/>
              <a:t>Function of </a:t>
            </a:r>
            <a:r>
              <a:rPr lang="en-US" b="1" dirty="0" err="1" smtClean="0"/>
              <a:t>nucleoplasm</a:t>
            </a:r>
            <a:r>
              <a:rPr lang="en-US" b="1" dirty="0" smtClean="0"/>
              <a:t>:- </a:t>
            </a:r>
            <a:endParaRPr lang="en-US" b="1" dirty="0" smtClean="0"/>
          </a:p>
          <a:p>
            <a:pPr algn="just"/>
            <a:r>
              <a:rPr lang="en-US" dirty="0" smtClean="0"/>
              <a:t>It forms the spindle proteins which aids in cell division.</a:t>
            </a:r>
          </a:p>
          <a:p>
            <a:pPr algn="just"/>
            <a:r>
              <a:rPr lang="en-US" dirty="0" smtClean="0"/>
              <a:t>It protects the contents of the nucleus.</a:t>
            </a:r>
          </a:p>
          <a:p>
            <a:pPr algn="just"/>
            <a:r>
              <a:rPr lang="en-US" dirty="0" smtClean="0"/>
              <a:t>It provides the medium by which the enzymes and nucleotides get transported throughout the nucleus.</a:t>
            </a:r>
          </a:p>
          <a:p>
            <a:pPr algn="just"/>
            <a:r>
              <a:rPr lang="en-US" dirty="0" smtClean="0"/>
              <a:t>RNA and DNA are synthesized in it.</a:t>
            </a:r>
          </a:p>
          <a:p>
            <a:pPr algn="just"/>
            <a:r>
              <a:rPr lang="en-US" dirty="0" smtClean="0"/>
              <a:t>Nucleolus and chromatin reticulum are held by </a:t>
            </a:r>
            <a:r>
              <a:rPr lang="en-US" dirty="0" err="1" smtClean="0"/>
              <a:t>nucleoplasm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It provides support by acting as the nuclear skeleton.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b="1" dirty="0"/>
              <a:t>5) </a:t>
            </a:r>
            <a:r>
              <a:rPr lang="en-US" b="1" dirty="0" smtClean="0"/>
              <a:t>Nucleolus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en-US" dirty="0" smtClean="0"/>
              <a:t>It looks like a dark spot within the nucleus and is a dense, membrane-less structure composed of RNA and proteins along with granules and fibers that remain attached to chromatin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During </a:t>
            </a:r>
            <a:r>
              <a:rPr lang="en-US" dirty="0" smtClean="0"/>
              <a:t>the cell division, it disappears in the late prophase. </a:t>
            </a:r>
            <a:r>
              <a:rPr lang="en-US" dirty="0" smtClean="0"/>
              <a:t>In </a:t>
            </a:r>
            <a:r>
              <a:rPr lang="en-US" dirty="0" smtClean="0"/>
              <a:t>the </a:t>
            </a:r>
            <a:r>
              <a:rPr lang="en-US" dirty="0" err="1" smtClean="0"/>
              <a:t>Telophase</a:t>
            </a:r>
            <a:r>
              <a:rPr lang="en-US" dirty="0" smtClean="0"/>
              <a:t> stage, it reappears. </a:t>
            </a:r>
          </a:p>
          <a:p>
            <a:pPr algn="just"/>
            <a:r>
              <a:rPr lang="en-US" dirty="0" smtClean="0"/>
              <a:t>The structure of the nucleolus consists of three main regions. They are :</a:t>
            </a:r>
          </a:p>
          <a:p>
            <a:pPr algn="just"/>
            <a:r>
              <a:rPr lang="en-US" b="1" dirty="0" err="1" smtClean="0"/>
              <a:t>Fibrillar</a:t>
            </a:r>
            <a:r>
              <a:rPr lang="en-US" b="1" dirty="0" smtClean="0"/>
              <a:t> centers</a:t>
            </a:r>
            <a:r>
              <a:rPr lang="en-US" dirty="0" smtClean="0"/>
              <a:t>: In the form of partly condensed chromatin, ribosomal </a:t>
            </a:r>
            <a:r>
              <a:rPr lang="en-US" dirty="0" err="1" smtClean="0"/>
              <a:t>RiboNucleic</a:t>
            </a:r>
            <a:r>
              <a:rPr lang="en-US" dirty="0" smtClean="0"/>
              <a:t> Acids (</a:t>
            </a:r>
            <a:r>
              <a:rPr lang="en-US" dirty="0" err="1" smtClean="0"/>
              <a:t>rRNA</a:t>
            </a:r>
            <a:r>
              <a:rPr lang="en-US" dirty="0" smtClean="0"/>
              <a:t>) genes are present.</a:t>
            </a:r>
          </a:p>
          <a:p>
            <a:pPr algn="just"/>
            <a:r>
              <a:rPr lang="en-US" b="1" dirty="0" err="1" smtClean="0"/>
              <a:t>Fibrillar</a:t>
            </a:r>
            <a:r>
              <a:rPr lang="en-US" b="1" dirty="0" smtClean="0"/>
              <a:t> component</a:t>
            </a:r>
            <a:r>
              <a:rPr lang="en-US" dirty="0" smtClean="0"/>
              <a:t>:  It surrounds the </a:t>
            </a:r>
            <a:r>
              <a:rPr lang="en-US" dirty="0" err="1" smtClean="0"/>
              <a:t>fibrillar</a:t>
            </a:r>
            <a:r>
              <a:rPr lang="en-US" dirty="0" smtClean="0"/>
              <a:t> centers where RNA molecules are present.</a:t>
            </a:r>
          </a:p>
          <a:p>
            <a:pPr algn="just"/>
            <a:r>
              <a:rPr lang="en-US" b="1" dirty="0" smtClean="0"/>
              <a:t>Granular regions</a:t>
            </a:r>
            <a:r>
              <a:rPr lang="en-US" dirty="0" smtClean="0"/>
              <a:t>: It consists of the mature ribosomal precursor particles. These are the outermost regions.</a:t>
            </a:r>
          </a:p>
          <a:p>
            <a:pPr algn="just"/>
            <a:r>
              <a:rPr lang="en-US" dirty="0" smtClean="0"/>
              <a:t>In the nucleus, the nucleolus may be present 1 to 4 in number.</a:t>
            </a:r>
          </a:p>
          <a:p>
            <a:pPr algn="just">
              <a:buNone/>
            </a:pPr>
            <a:r>
              <a:rPr lang="en-US" b="1" dirty="0" smtClean="0"/>
              <a:t>Functions </a:t>
            </a:r>
            <a:r>
              <a:rPr lang="en-US" b="1" dirty="0" smtClean="0"/>
              <a:t>of the </a:t>
            </a:r>
            <a:r>
              <a:rPr lang="en-US" b="1" dirty="0" smtClean="0"/>
              <a:t>Nucleolus:- </a:t>
            </a:r>
            <a:endParaRPr lang="en-US" b="1" dirty="0" smtClean="0"/>
          </a:p>
          <a:p>
            <a:pPr algn="just"/>
            <a:r>
              <a:rPr lang="en-US" dirty="0" smtClean="0"/>
              <a:t>RNA is synthesized and stored in it.</a:t>
            </a:r>
          </a:p>
          <a:p>
            <a:pPr algn="just"/>
            <a:r>
              <a:rPr lang="en-US" dirty="0" smtClean="0"/>
              <a:t>Sub-units of </a:t>
            </a:r>
            <a:r>
              <a:rPr lang="en-US" dirty="0" err="1" smtClean="0"/>
              <a:t>ribosomes</a:t>
            </a:r>
            <a:r>
              <a:rPr lang="en-US" dirty="0" smtClean="0"/>
              <a:t> are formed.</a:t>
            </a:r>
          </a:p>
          <a:p>
            <a:pPr algn="just"/>
            <a:r>
              <a:rPr lang="en-US" dirty="0" smtClean="0"/>
              <a:t>During the cell division, it forms the spindle.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Nucleus-Structure-Diagram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3400" y="228600"/>
            <a:ext cx="7924800" cy="6400800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Functions of the </a:t>
            </a:r>
            <a:r>
              <a:rPr lang="en-US" b="1" dirty="0" smtClean="0"/>
              <a:t>Nucleus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en-US" b="1" dirty="0" smtClean="0"/>
              <a:t>1. Storing </a:t>
            </a:r>
            <a:r>
              <a:rPr lang="en-US" b="1" dirty="0" smtClean="0"/>
              <a:t>genetic material</a:t>
            </a:r>
            <a:endParaRPr lang="en-US" dirty="0" smtClean="0"/>
          </a:p>
          <a:p>
            <a:pPr algn="just"/>
            <a:r>
              <a:rPr lang="en-US" dirty="0" smtClean="0"/>
              <a:t>Genetic material like DNA is stored in the nucleus. </a:t>
            </a:r>
          </a:p>
          <a:p>
            <a:pPr algn="just"/>
            <a:r>
              <a:rPr lang="en-US" dirty="0" smtClean="0"/>
              <a:t>It is the cellular hereditary material. </a:t>
            </a:r>
          </a:p>
          <a:p>
            <a:pPr algn="just"/>
            <a:r>
              <a:rPr lang="en-US" dirty="0" smtClean="0"/>
              <a:t>The information which is encoded in the DNA is passed to the </a:t>
            </a:r>
            <a:r>
              <a:rPr lang="en-US" dirty="0" err="1" smtClean="0"/>
              <a:t>offsprings</a:t>
            </a:r>
            <a:r>
              <a:rPr lang="en-US" dirty="0" smtClean="0"/>
              <a:t> from the parents.</a:t>
            </a:r>
          </a:p>
          <a:p>
            <a:pPr algn="just">
              <a:buNone/>
            </a:pPr>
            <a:r>
              <a:rPr lang="en-US" b="1" dirty="0" smtClean="0"/>
              <a:t>2. DNA </a:t>
            </a:r>
            <a:r>
              <a:rPr lang="en-US" b="1" dirty="0" smtClean="0"/>
              <a:t>replication</a:t>
            </a:r>
            <a:endParaRPr lang="en-US" dirty="0" smtClean="0"/>
          </a:p>
          <a:p>
            <a:pPr algn="just"/>
            <a:r>
              <a:rPr lang="en-US" dirty="0" smtClean="0"/>
              <a:t>Replication is the process of copying the parental DNA.</a:t>
            </a:r>
          </a:p>
          <a:p>
            <a:pPr algn="just"/>
            <a:r>
              <a:rPr lang="en-US" dirty="0" smtClean="0"/>
              <a:t>It occurs in the cell nucleus. </a:t>
            </a:r>
          </a:p>
          <a:p>
            <a:pPr algn="just"/>
            <a:r>
              <a:rPr lang="en-US" dirty="0" smtClean="0"/>
              <a:t>It takes place in the S phase of the </a:t>
            </a:r>
            <a:r>
              <a:rPr lang="en-US" dirty="0" err="1" smtClean="0"/>
              <a:t>interphase</a:t>
            </a:r>
            <a:r>
              <a:rPr lang="en-US" dirty="0" smtClean="0"/>
              <a:t> of the cell cycle.</a:t>
            </a:r>
          </a:p>
          <a:p>
            <a:pPr algn="just">
              <a:buNone/>
            </a:pPr>
            <a:r>
              <a:rPr lang="en-US" b="1" dirty="0" smtClean="0"/>
              <a:t>3. Transcription</a:t>
            </a:r>
            <a:endParaRPr lang="en-US" dirty="0" smtClean="0"/>
          </a:p>
          <a:p>
            <a:pPr algn="just"/>
            <a:r>
              <a:rPr lang="en-US" dirty="0" smtClean="0"/>
              <a:t>It provides the site for genetic transcription. </a:t>
            </a:r>
          </a:p>
          <a:p>
            <a:pPr algn="just"/>
            <a:r>
              <a:rPr lang="en-US" dirty="0" smtClean="0"/>
              <a:t>It allows the level of gene regulation which are not available to prokaryotes. It consists of a variety of proteins. </a:t>
            </a:r>
          </a:p>
          <a:p>
            <a:pPr algn="just"/>
            <a:r>
              <a:rPr lang="en-US" dirty="0" smtClean="0"/>
              <a:t>Different </a:t>
            </a:r>
            <a:r>
              <a:rPr lang="en-US" dirty="0" smtClean="0"/>
              <a:t>proteins involved in it are </a:t>
            </a:r>
            <a:r>
              <a:rPr lang="en-US" dirty="0" err="1" smtClean="0"/>
              <a:t>helicases</a:t>
            </a:r>
            <a:r>
              <a:rPr lang="en-US" dirty="0" smtClean="0"/>
              <a:t>, </a:t>
            </a:r>
            <a:r>
              <a:rPr lang="en-US" dirty="0" smtClean="0">
                <a:hlinkClick r:id="rId2"/>
              </a:rPr>
              <a:t>RNA polymerases</a:t>
            </a:r>
            <a:r>
              <a:rPr lang="en-US" dirty="0" smtClean="0"/>
              <a:t>, </a:t>
            </a:r>
            <a:r>
              <a:rPr lang="en-US" dirty="0" err="1" smtClean="0"/>
              <a:t>topoisomerases</a:t>
            </a:r>
            <a:r>
              <a:rPr lang="en-US" dirty="0" smtClean="0"/>
              <a:t>, etc.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542</Words>
  <Application>Microsoft Office PowerPoint</Application>
  <PresentationFormat>On-screen Show (4:3)</PresentationFormat>
  <Paragraphs>87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Nucleus</vt:lpstr>
      <vt:lpstr>What is Nucleus?</vt:lpstr>
      <vt:lpstr>1) Nuclear Envelope and Nuclear Pores</vt:lpstr>
      <vt:lpstr>2) Nuclear Lamina</vt:lpstr>
      <vt:lpstr>3) Chromatin</vt:lpstr>
      <vt:lpstr>4) Nucleoplasm</vt:lpstr>
      <vt:lpstr>5) Nucleolus</vt:lpstr>
      <vt:lpstr>Slide 8</vt:lpstr>
      <vt:lpstr>Functions of the Nucleus</vt:lpstr>
      <vt:lpstr>Slide 10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Nucleus</dc:title>
  <dc:creator>Windows User</dc:creator>
  <cp:lastModifiedBy>Windows User</cp:lastModifiedBy>
  <cp:revision>37</cp:revision>
  <dcterms:created xsi:type="dcterms:W3CDTF">2022-08-06T18:24:49Z</dcterms:created>
  <dcterms:modified xsi:type="dcterms:W3CDTF">2022-08-16T10:42:46Z</dcterms:modified>
</cp:coreProperties>
</file>