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70" r:id="rId8"/>
    <p:sldId id="259" r:id="rId9"/>
    <p:sldId id="274" r:id="rId10"/>
    <p:sldId id="260" r:id="rId11"/>
    <p:sldId id="276" r:id="rId12"/>
    <p:sldId id="271" r:id="rId13"/>
    <p:sldId id="272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380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287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75077-A074-4E8C-B45E-964494945228}" type="datetimeFigureOut">
              <a:rPr lang="en-US"/>
              <a:pPr/>
              <a:t>9/25/2023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4C80B-8910-445E-8D30-7A590951118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1254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48A4-4B96-49F4-8C25-4C9D06114B2C}" type="datetimeFigureOut">
              <a:rPr lang="en-US"/>
              <a:pPr/>
              <a:t>9/25/2023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1F1E7-4EFD-4BFF-B438-FCD52FD36B1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356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4572000"/>
            <a:ext cx="12192000" cy="16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2103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40333"/>
            <a:ext cx="10972800" cy="1263534"/>
          </a:xfrm>
        </p:spPr>
        <p:txBody>
          <a:bodyPr anchor="ctr">
            <a:normAutofit/>
          </a:bodyPr>
          <a:lstStyle>
            <a:lvl1pPr algn="l">
              <a:defRPr sz="580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6286500"/>
            <a:ext cx="10972800" cy="45720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t>Click to edit Master subtitle style</a:t>
            </a:r>
          </a:p>
        </p:txBody>
      </p:sp>
      <p:pic>
        <p:nvPicPr>
          <p:cNvPr id="9" name="Picture 8" descr="Closeup of test tube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" y="0"/>
            <a:ext cx="12188952" cy="457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16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pPr/>
              <a:t>9/25/2023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55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9310254" y="0"/>
            <a:ext cx="288174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310254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86900" y="685800"/>
            <a:ext cx="2324100" cy="5486399"/>
          </a:xfrm>
        </p:spPr>
        <p:txBody>
          <a:bodyPr vert="eaVert"/>
          <a:lstStyle/>
          <a:p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685800"/>
            <a:ext cx="8105775" cy="5486399"/>
          </a:xfrm>
        </p:spPr>
        <p:txBody>
          <a:bodyPr vert="eaVert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pPr/>
              <a:t>9/25/2023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64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pPr/>
              <a:t>9/25/2023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308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12192000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7531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153095"/>
            <a:ext cx="10972800" cy="2286000"/>
          </a:xfrm>
        </p:spPr>
        <p:txBody>
          <a:bodyPr anchor="b">
            <a:normAutofit/>
          </a:bodyPr>
          <a:lstStyle>
            <a:lvl1pPr>
              <a:defRPr sz="5800" b="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250" y="5864054"/>
            <a:ext cx="10972800" cy="450042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724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14501"/>
            <a:ext cx="4752109" cy="44577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3091" y="1714501"/>
            <a:ext cx="4752109" cy="44577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pPr/>
              <a:t>9/25/2023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238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529541"/>
            <a:ext cx="4754880" cy="811583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484692"/>
            <a:ext cx="4754880" cy="3687508"/>
          </a:xfrm>
        </p:spPr>
        <p:txBody>
          <a:bodyPr/>
          <a:lstStyle>
            <a:lvl1pPr>
              <a:spcBef>
                <a:spcPts val="2000"/>
              </a:spcBef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0320" y="1529541"/>
            <a:ext cx="4754880" cy="811583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0320" y="2484692"/>
            <a:ext cx="4754880" cy="3687508"/>
          </a:xfrm>
        </p:spPr>
        <p:txBody>
          <a:bodyPr/>
          <a:lstStyle>
            <a:lvl1pPr>
              <a:spcBef>
                <a:spcPts val="2000"/>
              </a:spcBef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pPr/>
              <a:t>9/25/2023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062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pPr/>
              <a:t>9/25/2023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594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pPr/>
              <a:t>9/25/2023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633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ltGray">
          <a:xfrm>
            <a:off x="0" y="0"/>
            <a:ext cx="4267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4267200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19" y="465512"/>
            <a:ext cx="3506162" cy="1600200"/>
          </a:xfrm>
        </p:spPr>
        <p:txBody>
          <a:bodyPr anchor="t">
            <a:normAutofit/>
          </a:bodyPr>
          <a:lstStyle>
            <a:lvl1pPr>
              <a:defRPr sz="2800" b="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0" y="465513"/>
            <a:ext cx="7048500" cy="5935287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0519" y="3746500"/>
            <a:ext cx="3506162" cy="24257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201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688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29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0" y="0"/>
            <a:ext cx="4267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4267200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466344"/>
            <a:ext cx="3502152" cy="1600200"/>
          </a:xfrm>
        </p:spPr>
        <p:txBody>
          <a:bodyPr anchor="t">
            <a:normAutofit/>
          </a:bodyPr>
          <a:lstStyle>
            <a:lvl1pPr>
              <a:defRPr sz="2800" b="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9872" y="0"/>
            <a:ext cx="7882128" cy="6858000"/>
          </a:xfrm>
        </p:spPr>
        <p:txBody>
          <a:bodyPr tIns="7315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3749040"/>
            <a:ext cx="3502152" cy="242316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493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121920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6800" y="127000"/>
            <a:ext cx="10058400" cy="109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714500"/>
            <a:ext cx="100584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86900" y="6394450"/>
            <a:ext cx="23241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0402902D-A5F5-4D7D-AAA7-32469BA0BC4D}" type="datetimeFigureOut">
              <a:rPr lang="en-US"/>
              <a:pPr/>
              <a:t>9/25/2023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9625" y="6394450"/>
            <a:ext cx="81343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4" y="6394450"/>
            <a:ext cx="5238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5F4C9F40-B079-4B71-A627-7266DFEA7F0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5958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ts val="2200"/>
        </a:spcBef>
        <a:buClr>
          <a:schemeClr val="tx1">
            <a:lumMod val="65000"/>
          </a:schemeClr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ts val="1600"/>
        </a:spcBef>
        <a:buClr>
          <a:schemeClr val="tx1">
            <a:lumMod val="6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ts val="1200"/>
        </a:spcBef>
        <a:buClr>
          <a:schemeClr val="tx1">
            <a:lumMod val="65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ts val="10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17320" indent="-228600" algn="l" defTabSz="914400" rtl="0" eaLnBrk="1" latinLnBrk="0" hangingPunct="1">
        <a:spcBef>
          <a:spcPts val="8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745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286500"/>
            <a:ext cx="12192000" cy="5715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Presented by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Dr. Z. M. </a:t>
            </a:r>
            <a:r>
              <a:rPr lang="en-US" b="1" dirty="0" err="1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Gadhawala</a:t>
            </a:r>
            <a:endParaRPr lang="en-US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547883"/>
            <a:ext cx="121920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opperplate Gothic Bold" pitchFamily="34" charset="0"/>
                <a:cs typeface="Times New Roman" pitchFamily="18" charset="0"/>
              </a:rPr>
              <a:t>THE HNSB. LTD. SCIENCE COLLEGE, HIMATNAGAR	</a:t>
            </a:r>
          </a:p>
          <a:p>
            <a:pPr algn="ctr"/>
            <a:r>
              <a:rPr lang="en-US" sz="2400" dirty="0">
                <a:latin typeface="Copperplate Gothic Bold" pitchFamily="34" charset="0"/>
                <a:cs typeface="Times New Roman" pitchFamily="18" charset="0"/>
              </a:rPr>
              <a:t>PAPER CHNN-603 (Medicinal Chemistry)</a:t>
            </a:r>
          </a:p>
          <a:p>
            <a:pPr algn="ctr"/>
            <a:r>
              <a:rPr lang="en-US" sz="2400" dirty="0">
                <a:latin typeface="Copperplate Gothic Bold" pitchFamily="34" charset="0"/>
                <a:cs typeface="Times New Roman" pitchFamily="18" charset="0"/>
              </a:rPr>
              <a:t>UNIT: 1 Drug Design &amp; QSAR</a:t>
            </a:r>
          </a:p>
          <a:p>
            <a:pPr algn="ctr"/>
            <a:r>
              <a:rPr lang="en-US" sz="2400" dirty="0">
                <a:latin typeface="Copperplate Gothic Bold" pitchFamily="34" charset="0"/>
                <a:cs typeface="Times New Roman" pitchFamily="18" charset="0"/>
              </a:rPr>
              <a:t>TOPIC: QADD</a:t>
            </a:r>
          </a:p>
        </p:txBody>
      </p:sp>
    </p:spTree>
    <p:extLst>
      <p:ext uri="{BB962C8B-B14F-4D97-AF65-F5344CB8AC3E}">
        <p14:creationId xmlns:p14="http://schemas.microsoft.com/office/powerpoint/2010/main" val="142078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7000"/>
            <a:ext cx="12192000" cy="109728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Drug Approved</a:t>
            </a:r>
          </a:p>
        </p:txBody>
      </p:sp>
      <p:sp>
        <p:nvSpPr>
          <p:cNvPr id="6" name="Down Arrow 5"/>
          <p:cNvSpPr/>
          <p:nvPr/>
        </p:nvSpPr>
        <p:spPr>
          <a:xfrm>
            <a:off x="5880295" y="3193368"/>
            <a:ext cx="239151" cy="6471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15926" y="1547446"/>
            <a:ext cx="10396025" cy="1294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After successful clinical trials drugs are administered for approval in approval in FDA .</a:t>
            </a:r>
          </a:p>
          <a:p>
            <a:pPr algn="ctr"/>
            <a:r>
              <a:rPr lang="en-US" sz="2000" b="1" dirty="0"/>
              <a:t>The FDA gatekeeper for access to new drugs.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770141" y="4037428"/>
            <a:ext cx="4431323" cy="112541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MARKET</a:t>
            </a:r>
          </a:p>
        </p:txBody>
      </p:sp>
    </p:spTree>
    <p:extLst>
      <p:ext uri="{BB962C8B-B14F-4D97-AF65-F5344CB8AC3E}">
        <p14:creationId xmlns:p14="http://schemas.microsoft.com/office/powerpoint/2010/main" val="213161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RS8024_GettyImages-484514594-h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7000"/>
            <a:ext cx="12191999" cy="109728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</a:t>
            </a:r>
            <a:r>
              <a:rPr lang="en-US">
                <a:solidFill>
                  <a:srgbClr val="FFC000"/>
                </a:solidFill>
              </a:rPr>
              <a:t>ADD </a:t>
            </a:r>
            <a:r>
              <a:rPr lang="en-US" dirty="0">
                <a:solidFill>
                  <a:srgbClr val="FFC000"/>
                </a:solidFill>
              </a:rPr>
              <a:t>(Computer Aided Drug Design)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548384"/>
            <a:ext cx="10753344" cy="51956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>
                <a:solidFill>
                  <a:schemeClr val="tx2"/>
                </a:solidFill>
              </a:rPr>
              <a:t>BENEFITS: Less time, less man power, less cost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168812" y="2363373"/>
            <a:ext cx="11816862" cy="928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Uses computational chemistry (Computer) to discover, develop &amp; analysis of any drugs &amp; related biological active molecules.</a:t>
            </a:r>
          </a:p>
        </p:txBody>
      </p:sp>
      <p:sp>
        <p:nvSpPr>
          <p:cNvPr id="6" name="Down Arrow 5"/>
          <p:cNvSpPr/>
          <p:nvPr/>
        </p:nvSpPr>
        <p:spPr>
          <a:xfrm>
            <a:off x="5598943" y="3460653"/>
            <a:ext cx="407963" cy="11113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9686" y="4682198"/>
            <a:ext cx="11380764" cy="928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Disease: Know about reasons of disease.</a:t>
            </a:r>
          </a:p>
        </p:txBody>
      </p:sp>
      <p:sp>
        <p:nvSpPr>
          <p:cNvPr id="8" name="Down Arrow 7"/>
          <p:cNvSpPr/>
          <p:nvPr/>
        </p:nvSpPr>
        <p:spPr>
          <a:xfrm>
            <a:off x="5596600" y="5746652"/>
            <a:ext cx="407963" cy="11113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3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Target Identification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05619" y="1446627"/>
            <a:ext cx="11380764" cy="1423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Receptor Identification</a:t>
            </a:r>
          </a:p>
          <a:p>
            <a:pPr>
              <a:buFont typeface="Arial" pitchFamily="34" charset="0"/>
              <a:buChar char="•"/>
            </a:pPr>
            <a:r>
              <a:rPr lang="en-US" b="1" dirty="0"/>
              <a:t>It is  a process to find protein (e.g. receptor) or gene associated with a disease with which a potential drugs interact – the so call target.</a:t>
            </a:r>
          </a:p>
          <a:p>
            <a:pPr>
              <a:buFont typeface="Arial" pitchFamily="34" charset="0"/>
              <a:buChar char="•"/>
            </a:pPr>
            <a:r>
              <a:rPr lang="en-US" b="1" dirty="0"/>
              <a:t>That means from proteins, genes, RNA etc targets, first identify that which target is favorable for drugs binding.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27163" y="2935457"/>
            <a:ext cx="8782929" cy="11301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e.g. In diabetes: We take food            Carbohydrates                   INS gene</a:t>
            </a:r>
          </a:p>
          <a:p>
            <a:endParaRPr lang="en-US" dirty="0"/>
          </a:p>
          <a:p>
            <a:r>
              <a:rPr lang="en-US" dirty="0"/>
              <a:t>                                                                                       </a:t>
            </a:r>
            <a:r>
              <a:rPr lang="en-US" sz="1100" dirty="0"/>
              <a:t>not break down</a:t>
            </a:r>
            <a:endParaRPr lang="en-US" dirty="0"/>
          </a:p>
          <a:p>
            <a:r>
              <a:rPr lang="en-US" dirty="0"/>
              <a:t>So it is deposited in our body              Sugar molecules                 Insulin  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4839286" y="2996420"/>
            <a:ext cx="436099" cy="16881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7369127" y="3022210"/>
            <a:ext cx="436099" cy="16881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0800000">
            <a:off x="4822874" y="3838137"/>
            <a:ext cx="436099" cy="16881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0800000">
            <a:off x="7411328" y="3866273"/>
            <a:ext cx="436099" cy="16881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5400000">
            <a:off x="8393723" y="3427833"/>
            <a:ext cx="436099" cy="16881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003864" y="4180318"/>
          <a:ext cx="8128000" cy="25501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862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5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42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Receptor</a:t>
                      </a:r>
                    </a:p>
                    <a:p>
                      <a:pPr algn="ctr"/>
                      <a:r>
                        <a:rPr lang="en-US" sz="1200" dirty="0"/>
                        <a:t>(Over</a:t>
                      </a:r>
                      <a:r>
                        <a:rPr lang="en-US" sz="1200" baseline="0" dirty="0"/>
                        <a:t> 3 million pain receptors found in our body)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Diabetes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INS</a:t>
                      </a:r>
                      <a:r>
                        <a:rPr lang="en-US" sz="1400" baseline="0" dirty="0"/>
                        <a:t> gene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Corona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ACE 2 (enzyme 2)</a:t>
                      </a:r>
                    </a:p>
                    <a:p>
                      <a:pPr algn="ctr"/>
                      <a:r>
                        <a:rPr lang="en-US" sz="1400" dirty="0"/>
                        <a:t>(</a:t>
                      </a:r>
                      <a:r>
                        <a:rPr lang="en-US" sz="1400" dirty="0" err="1"/>
                        <a:t>Angiotensin</a:t>
                      </a:r>
                      <a:r>
                        <a:rPr lang="en-US" sz="1400" baseline="0" dirty="0"/>
                        <a:t> converting enzyme 2)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Fever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EP3 (Prostaglandin)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Alzheimer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G-</a:t>
                      </a:r>
                      <a:r>
                        <a:rPr lang="en-US" sz="1400" baseline="0" dirty="0"/>
                        <a:t> protein coupled receptors (GPCRs)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Hypercalcaemia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CaSR</a:t>
                      </a:r>
                      <a:r>
                        <a:rPr lang="en-US" sz="1400" baseline="0" dirty="0"/>
                        <a:t> (Calcium Sensing Receptor)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14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G-20201005-WA00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8455" y="1364567"/>
            <a:ext cx="7469944" cy="549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61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27000"/>
            <a:ext cx="10058400" cy="109728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Hit Identification (</a:t>
            </a:r>
            <a:r>
              <a:rPr lang="en-US" dirty="0" err="1">
                <a:solidFill>
                  <a:srgbClr val="FFC000"/>
                </a:solidFill>
              </a:rPr>
              <a:t>HitID</a:t>
            </a:r>
            <a:r>
              <a:rPr lang="en-US" dirty="0">
                <a:solidFill>
                  <a:srgbClr val="FFC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4315" y="1489166"/>
            <a:ext cx="11054661" cy="846071"/>
          </a:xfrm>
        </p:spPr>
        <p:txBody>
          <a:bodyPr>
            <a:noAutofit/>
          </a:bodyPr>
          <a:lstStyle/>
          <a:p>
            <a:pPr algn="just"/>
            <a:r>
              <a:rPr lang="en-US" sz="2100" dirty="0"/>
              <a:t>It is first committed step for a successful drug discovery project. In this process, the right small molecules (hits), which binding to the target &amp; modifying its function are identified.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59050" y="2921390"/>
            <a:ext cx="3621024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Structure Based Drug Design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(SBDD)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Protein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Ligand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3348113" y="2194560"/>
            <a:ext cx="196945" cy="6330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8227257" y="2164080"/>
            <a:ext cx="196945" cy="6330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-Shape 12"/>
          <p:cNvSpPr/>
          <p:nvPr/>
        </p:nvSpPr>
        <p:spPr>
          <a:xfrm rot="20376773">
            <a:off x="3967088" y="3516924"/>
            <a:ext cx="365760" cy="140677"/>
          </a:xfrm>
          <a:prstGeom prst="corne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-Shape 13"/>
          <p:cNvSpPr/>
          <p:nvPr/>
        </p:nvSpPr>
        <p:spPr>
          <a:xfrm rot="20376773">
            <a:off x="3992879" y="4091355"/>
            <a:ext cx="365760" cy="140677"/>
          </a:xfrm>
          <a:prstGeom prst="corne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42638" y="4564965"/>
            <a:ext cx="3621024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De Novo Design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(Virtual Screening)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Protein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Ligand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81924" y="2919046"/>
            <a:ext cx="3621024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rgbClr val="FF0000"/>
                </a:solidFill>
              </a:rPr>
              <a:t>Ligand</a:t>
            </a:r>
            <a:r>
              <a:rPr lang="en-US" dirty="0">
                <a:solidFill>
                  <a:srgbClr val="FF0000"/>
                </a:solidFill>
              </a:rPr>
              <a:t> Based Drug Design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(LBDD)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Protein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Ligand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67856" y="4522762"/>
            <a:ext cx="3621024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Library Design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Protein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Ligand</a:t>
            </a:r>
          </a:p>
        </p:txBody>
      </p:sp>
      <p:sp>
        <p:nvSpPr>
          <p:cNvPr id="18" name="L-Shape 17"/>
          <p:cNvSpPr/>
          <p:nvPr/>
        </p:nvSpPr>
        <p:spPr>
          <a:xfrm rot="20376773">
            <a:off x="3918884" y="5231496"/>
            <a:ext cx="365760" cy="119682"/>
          </a:xfrm>
          <a:prstGeom prst="corne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-Shape 18"/>
          <p:cNvSpPr/>
          <p:nvPr/>
        </p:nvSpPr>
        <p:spPr>
          <a:xfrm rot="20376773">
            <a:off x="8804029" y="4091354"/>
            <a:ext cx="365760" cy="140677"/>
          </a:xfrm>
          <a:prstGeom prst="corne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ultiply 19"/>
          <p:cNvSpPr/>
          <p:nvPr/>
        </p:nvSpPr>
        <p:spPr>
          <a:xfrm>
            <a:off x="3967089" y="5683348"/>
            <a:ext cx="337625" cy="351692"/>
          </a:xfrm>
          <a:prstGeom prst="mathMultiply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Multiply 20"/>
          <p:cNvSpPr/>
          <p:nvPr/>
        </p:nvSpPr>
        <p:spPr>
          <a:xfrm>
            <a:off x="8789962" y="5666935"/>
            <a:ext cx="337625" cy="351692"/>
          </a:xfrm>
          <a:prstGeom prst="mathMultiply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ultiply 21"/>
          <p:cNvSpPr/>
          <p:nvPr/>
        </p:nvSpPr>
        <p:spPr>
          <a:xfrm>
            <a:off x="8801686" y="5073748"/>
            <a:ext cx="337625" cy="351692"/>
          </a:xfrm>
          <a:prstGeom prst="mathMultiply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Multiply 22"/>
          <p:cNvSpPr/>
          <p:nvPr/>
        </p:nvSpPr>
        <p:spPr>
          <a:xfrm>
            <a:off x="8771206" y="3467686"/>
            <a:ext cx="337625" cy="351692"/>
          </a:xfrm>
          <a:prstGeom prst="mathMultiply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>
            <a:off x="5669282" y="5746652"/>
            <a:ext cx="407963" cy="11113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8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IMG-20201005-WA00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8124" y="1350498"/>
            <a:ext cx="8834511" cy="5507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68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92369" y="1491175"/>
            <a:ext cx="11197883" cy="15193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en-US" b="1" dirty="0"/>
              <a:t>Once a promising drug target has been identified, researchers aim to identify potential molecules that can interact with the target (receptor) &amp; produce desired biological effects.</a:t>
            </a:r>
          </a:p>
          <a:p>
            <a:pPr algn="just">
              <a:buFont typeface="Arial" pitchFamily="34" charset="0"/>
              <a:buChar char="•"/>
            </a:pPr>
            <a:r>
              <a:rPr lang="en-US" b="1" dirty="0"/>
              <a:t>Lead compounds are selected from a collection of Hits by bio-assay screening on the base of physicochemical, in vivo, in vitro and ADME(absorption, distribution, metabolism &amp; excretion) properties.</a:t>
            </a:r>
          </a:p>
        </p:txBody>
      </p:sp>
      <p:sp>
        <p:nvSpPr>
          <p:cNvPr id="6" name="Down Arrow 5"/>
          <p:cNvSpPr/>
          <p:nvPr/>
        </p:nvSpPr>
        <p:spPr>
          <a:xfrm>
            <a:off x="5964704" y="3165230"/>
            <a:ext cx="225081" cy="3657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60362" y="3613053"/>
            <a:ext cx="11197883" cy="16881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FF00"/>
                </a:solidFill>
              </a:rPr>
              <a:t>Lead Optimization</a:t>
            </a:r>
          </a:p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Finding lead which have </a:t>
            </a:r>
            <a:r>
              <a:rPr lang="en-US" b="1" dirty="0">
                <a:solidFill>
                  <a:srgbClr val="002060"/>
                </a:solidFill>
              </a:rPr>
              <a:t>less binding energy but more stability.</a:t>
            </a:r>
          </a:p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Means the synthetic refinement of a candidate drug from its crude or original state and is safer, useful or more marketable.</a:t>
            </a:r>
          </a:p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Lead compound optimize on the base of bioassay e.g. In vivo &amp; in vitro activities as well as QSAR &amp; QSPR studies.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94891" y="5444197"/>
            <a:ext cx="5917809" cy="837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In Vivo – In Body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</a:rPr>
              <a:t>In Vitro – In Laboratory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5948292" y="6492239"/>
            <a:ext cx="225081" cy="3657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66800" y="127000"/>
            <a:ext cx="10058400" cy="109728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Hit to Lead</a:t>
            </a:r>
          </a:p>
        </p:txBody>
      </p:sp>
    </p:spTree>
    <p:extLst>
      <p:ext uri="{BB962C8B-B14F-4D97-AF65-F5344CB8AC3E}">
        <p14:creationId xmlns:p14="http://schemas.microsoft.com/office/powerpoint/2010/main" val="213161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7000"/>
            <a:ext cx="12192000" cy="109728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Pre Clinical Study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63296" y="1864974"/>
            <a:ext cx="11241023" cy="13143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/>
              <a:t>1.5 – 2 Years</a:t>
            </a:r>
          </a:p>
          <a:p>
            <a:pPr algn="ctr">
              <a:buNone/>
            </a:pPr>
            <a:r>
              <a:rPr lang="en-US" sz="2400" dirty="0"/>
              <a:t>This study is done on animals and effect as well as side effect of drugs are check.</a:t>
            </a:r>
          </a:p>
        </p:txBody>
      </p:sp>
    </p:spTree>
    <p:extLst>
      <p:ext uri="{BB962C8B-B14F-4D97-AF65-F5344CB8AC3E}">
        <p14:creationId xmlns:p14="http://schemas.microsoft.com/office/powerpoint/2010/main" val="213161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7000"/>
            <a:ext cx="12192000" cy="109728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Clinical Study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half" idx="1"/>
          </p:nvPr>
        </p:nvSpPr>
        <p:spPr>
          <a:xfrm>
            <a:off x="449229" y="1428876"/>
            <a:ext cx="11241023" cy="48433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800" dirty="0"/>
              <a:t>5 – 7 Years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29994" y="2067951"/>
            <a:ext cx="4994031" cy="18991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Phase- I (20-80 patients)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Checking of side effects in </a:t>
            </a:r>
            <a:r>
              <a:rPr lang="en-US" b="1" dirty="0">
                <a:solidFill>
                  <a:schemeClr val="accent4"/>
                </a:solidFill>
              </a:rPr>
              <a:t>healthy volunteers. Tolerability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E.g. Paracetamol: Fever removed but the side effect is low, blood pressure, fast heartbeat.</a:t>
            </a:r>
          </a:p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883920" y="4344572"/>
            <a:ext cx="4994031" cy="18991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Phase- III (500-3000 patients)</a:t>
            </a:r>
          </a:p>
          <a:p>
            <a:pPr algn="ctr"/>
            <a:r>
              <a:rPr lang="en-US" sz="2000" b="1" dirty="0"/>
              <a:t>(Large scale controlled clinical trials)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Slowly slowly increase the dose and fix a dose which will be launched in the market. This dose is known as a controlled dose.</a:t>
            </a:r>
          </a:p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6522720" y="2049194"/>
            <a:ext cx="4994031" cy="18991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Phase- II (small-scale trials of 100-500 patients)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Small-scale trials in patients to assess efficiency and dosage.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E.g. Diabetes drug---- in small dose---- patients----- check effect &amp; side effect.</a:t>
            </a:r>
          </a:p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534443" y="4339883"/>
            <a:ext cx="4994031" cy="18991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Phase- IV</a:t>
            </a:r>
          </a:p>
          <a:p>
            <a:pPr algn="ctr"/>
            <a:r>
              <a:rPr lang="en-US" sz="2000" b="1" dirty="0"/>
              <a:t>(Post-marketing surveillance)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No fixed time duration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Apply on multiple patients by doctors and check for any </a:t>
            </a:r>
            <a:r>
              <a:rPr lang="en-US" b="1" dirty="0"/>
              <a:t>side effects</a:t>
            </a:r>
            <a:r>
              <a:rPr lang="en-US" dirty="0"/>
              <a:t>.</a:t>
            </a:r>
          </a:p>
          <a:p>
            <a:pPr algn="ctr"/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>
            <a:off x="6119448" y="6231987"/>
            <a:ext cx="225081" cy="3657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1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Science 16x9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91BA38-0070-4F38-9E14-0C61B01B16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8A42F9-EA1C-4AE0-B145-92202BC1966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2DA5445-9D6A-4236-B701-C2BEABD564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</TotalTime>
  <Words>622</Words>
  <Application>Microsoft Office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Aharoni</vt:lpstr>
      <vt:lpstr>Arial</vt:lpstr>
      <vt:lpstr>Copperplate Gothic Bold</vt:lpstr>
      <vt:lpstr>Academic Science 16x9</vt:lpstr>
      <vt:lpstr>PowerPoint Presentation</vt:lpstr>
      <vt:lpstr>CADD (Computer Aided Drug Design)</vt:lpstr>
      <vt:lpstr>Target Identification</vt:lpstr>
      <vt:lpstr>PowerPoint Presentation</vt:lpstr>
      <vt:lpstr>Hit Identification (HitID)</vt:lpstr>
      <vt:lpstr>PowerPoint Presentation</vt:lpstr>
      <vt:lpstr>Hit to Lead</vt:lpstr>
      <vt:lpstr>Pre Clinical Study</vt:lpstr>
      <vt:lpstr>Clinical Study</vt:lpstr>
      <vt:lpstr>Drug Approved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Summer</dc:creator>
  <cp:lastModifiedBy>n</cp:lastModifiedBy>
  <cp:revision>130</cp:revision>
  <dcterms:created xsi:type="dcterms:W3CDTF">2013-04-05T19:51:53Z</dcterms:created>
  <dcterms:modified xsi:type="dcterms:W3CDTF">2023-09-25T08:36:13Z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sMyDocuments">
    <vt:bool>true</vt:bool>
  </property>
</Properties>
</file>