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9" r:id="rId6"/>
    <p:sldId id="278" r:id="rId7"/>
    <p:sldId id="280" r:id="rId8"/>
    <p:sldId id="279" r:id="rId9"/>
    <p:sldId id="285" r:id="rId10"/>
    <p:sldId id="281" r:id="rId11"/>
    <p:sldId id="282" r:id="rId12"/>
    <p:sldId id="283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294" r:id="rId21"/>
    <p:sldId id="292" r:id="rId22"/>
    <p:sldId id="293" r:id="rId23"/>
    <p:sldId id="260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810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287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pPr/>
              <a:t>9/25/2023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pPr/>
              <a:t>9/25/2023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t>Click to edit Master subtitle style</a:t>
            </a:r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pPr/>
              <a:t>9/25/2023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pPr/>
              <a:t>9/25/2023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pPr/>
              <a:t>9/25/2023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pPr/>
              <a:t>9/25/2023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pPr/>
              <a:t>9/25/2023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pPr/>
              <a:t>9/25/2023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pPr/>
              <a:t>9/25/2023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9/25/2023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86500"/>
            <a:ext cx="12192000" cy="5715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Dr.Z.M.Gadhawala</a:t>
            </a:r>
            <a:r>
              <a:rPr lang="en-US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M.Sc., Ph.D. FICCE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88228"/>
            <a:ext cx="1219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pperplate Gothic Bold" pitchFamily="34" charset="0"/>
                <a:cs typeface="Times New Roman" pitchFamily="18" charset="0"/>
              </a:rPr>
              <a:t>THE HNSB. LTD. SCIENCE COLLEGE, HIMATNAGAR	</a:t>
            </a:r>
          </a:p>
          <a:p>
            <a:pPr algn="ctr"/>
            <a:r>
              <a:rPr lang="en-US" sz="2400" dirty="0">
                <a:latin typeface="Copperplate Gothic Bold" pitchFamily="34" charset="0"/>
                <a:cs typeface="Times New Roman" pitchFamily="18" charset="0"/>
              </a:rPr>
              <a:t>PAPER CHNN-603 (Medicinal Chemistry)</a:t>
            </a:r>
          </a:p>
          <a:p>
            <a:pPr algn="ctr"/>
            <a:r>
              <a:rPr lang="en-US" sz="2400" dirty="0">
                <a:latin typeface="Copperplate Gothic Bold" pitchFamily="34" charset="0"/>
                <a:cs typeface="Times New Roman" pitchFamily="18" charset="0"/>
              </a:rPr>
              <a:t>UNIT: 1 Drug Design &amp; QSAR</a:t>
            </a:r>
            <a:endParaRPr lang="en-IN" sz="2400" dirty="0">
              <a:latin typeface="Copperplate Gothic Bold" pitchFamily="34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094163-908B-4FAB-38C3-85DB280EBCD6}"/>
              </a:ext>
            </a:extLst>
          </p:cNvPr>
          <p:cNvSpPr/>
          <p:nvPr/>
        </p:nvSpPr>
        <p:spPr>
          <a:xfrm>
            <a:off x="2173357" y="5446643"/>
            <a:ext cx="8044069" cy="571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HNSB. Ltd. Science College, Himatnagar</a:t>
            </a:r>
            <a:endParaRPr lang="en-IN" sz="24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5823A1-B173-2376-124D-858037252C5C}"/>
              </a:ext>
            </a:extLst>
          </p:cNvPr>
          <p:cNvSpPr/>
          <p:nvPr/>
        </p:nvSpPr>
        <p:spPr>
          <a:xfrm>
            <a:off x="4108174" y="1205948"/>
            <a:ext cx="4306956" cy="8398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25/9/2023 At </a:t>
            </a:r>
            <a:r>
              <a:rPr lang="en-US" b="1" dirty="0" err="1">
                <a:solidFill>
                  <a:schemeClr val="accent3"/>
                </a:solidFill>
              </a:rPr>
              <a:t>M.G.Panchal</a:t>
            </a:r>
            <a:r>
              <a:rPr lang="en-US" b="1" dirty="0">
                <a:solidFill>
                  <a:schemeClr val="accent3"/>
                </a:solidFill>
              </a:rPr>
              <a:t> Science College, </a:t>
            </a:r>
            <a:r>
              <a:rPr lang="en-US" b="1" dirty="0" err="1">
                <a:solidFill>
                  <a:schemeClr val="accent3"/>
                </a:solidFill>
              </a:rPr>
              <a:t>Pilvai</a:t>
            </a:r>
            <a:endParaRPr lang="en-IN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ECBA6D-419E-9FBA-F905-1962FEEF0D00}"/>
              </a:ext>
            </a:extLst>
          </p:cNvPr>
          <p:cNvSpPr txBox="1"/>
          <p:nvPr/>
        </p:nvSpPr>
        <p:spPr>
          <a:xfrm>
            <a:off x="261731" y="424934"/>
            <a:ext cx="6115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Reference Book</a:t>
            </a:r>
            <a:endParaRPr lang="en-IN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EDDE4-6C75-CDCC-3201-7A42A8DFF0C0}"/>
              </a:ext>
            </a:extLst>
          </p:cNvPr>
          <p:cNvSpPr txBox="1"/>
          <p:nvPr/>
        </p:nvSpPr>
        <p:spPr>
          <a:xfrm>
            <a:off x="261731" y="1549282"/>
            <a:ext cx="116784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/>
              <a:t>A book which have only specific topic known as reference book.</a:t>
            </a:r>
          </a:p>
          <a:p>
            <a:pPr algn="just"/>
            <a:r>
              <a:rPr lang="en-US" sz="1800" b="1" dirty="0"/>
              <a:t>Reference book are sources you should reference to for a broad, factual overview on variety verity of topics.</a:t>
            </a:r>
          </a:p>
          <a:p>
            <a:r>
              <a:rPr lang="en-US" sz="1800" b="1" dirty="0"/>
              <a:t>It’s cover detailed aspect of a limited area.</a:t>
            </a:r>
          </a:p>
          <a:p>
            <a:r>
              <a:rPr lang="en-US" sz="1800" b="1" dirty="0"/>
              <a:t>High Cost.</a:t>
            </a:r>
          </a:p>
          <a:p>
            <a:r>
              <a:rPr lang="en-US" sz="1800" b="1" dirty="0"/>
              <a:t>Not issued in library.</a:t>
            </a:r>
          </a:p>
          <a:p>
            <a:r>
              <a:rPr lang="en-US" sz="1800" b="1" dirty="0"/>
              <a:t>E.g. –Burger’s Medicinal Chemistry</a:t>
            </a:r>
          </a:p>
        </p:txBody>
      </p:sp>
      <p:pic>
        <p:nvPicPr>
          <p:cNvPr id="6" name="Picture 5" descr="IMG-20200930-WA0059.jpg">
            <a:extLst>
              <a:ext uri="{FF2B5EF4-FFF2-40B4-BE49-F238E27FC236}">
                <a16:creationId xmlns:a16="http://schemas.microsoft.com/office/drawing/2014/main" id="{23940C36-BD5A-65C5-4B1B-F8612A68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3710609"/>
            <a:ext cx="11900452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7028F-ABE1-07E6-EC0F-A3F86D075959}"/>
              </a:ext>
            </a:extLst>
          </p:cNvPr>
          <p:cNvSpPr txBox="1"/>
          <p:nvPr/>
        </p:nvSpPr>
        <p:spPr>
          <a:xfrm>
            <a:off x="487017" y="252656"/>
            <a:ext cx="6115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Journals</a:t>
            </a:r>
            <a:endParaRPr lang="en-IN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C8964-1FF1-DFEF-1E37-529A38AC9764}"/>
              </a:ext>
            </a:extLst>
          </p:cNvPr>
          <p:cNvSpPr txBox="1"/>
          <p:nvPr/>
        </p:nvSpPr>
        <p:spPr>
          <a:xfrm>
            <a:off x="155713" y="1573192"/>
            <a:ext cx="105785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Journal is periodicals.</a:t>
            </a:r>
          </a:p>
          <a:p>
            <a:r>
              <a:rPr lang="en-US" sz="1800" b="1" dirty="0"/>
              <a:t>This is original literature.</a:t>
            </a:r>
          </a:p>
          <a:p>
            <a:r>
              <a:rPr lang="en-US" sz="1800" b="1" dirty="0"/>
              <a:t>Journal is primary source of research.</a:t>
            </a:r>
          </a:p>
          <a:p>
            <a:r>
              <a:rPr lang="en-US" sz="1800" b="1" dirty="0"/>
              <a:t>Some parts of journals comes in chemical abstracts.</a:t>
            </a:r>
          </a:p>
        </p:txBody>
      </p:sp>
      <p:pic>
        <p:nvPicPr>
          <p:cNvPr id="9" name="Picture 8" descr="IMG-20200930-WA0054.jpg">
            <a:extLst>
              <a:ext uri="{FF2B5EF4-FFF2-40B4-BE49-F238E27FC236}">
                <a16:creationId xmlns:a16="http://schemas.microsoft.com/office/drawing/2014/main" id="{1890D4BF-CE59-BE44-8CA8-C4711A1E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9335"/>
            <a:ext cx="12192000" cy="1799350"/>
          </a:xfrm>
          <a:prstGeom prst="rect">
            <a:avLst/>
          </a:prstGeom>
        </p:spPr>
      </p:pic>
      <p:pic>
        <p:nvPicPr>
          <p:cNvPr id="10" name="Picture 9" descr="IMG-20200930-WA0052.jpg">
            <a:extLst>
              <a:ext uri="{FF2B5EF4-FFF2-40B4-BE49-F238E27FC236}">
                <a16:creationId xmlns:a16="http://schemas.microsoft.com/office/drawing/2014/main" id="{0B36CD7C-4FF3-AE15-0D10-88F861240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4500"/>
            <a:ext cx="12192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036D42-2F13-4A85-F61F-61D10F51BD86}"/>
              </a:ext>
            </a:extLst>
          </p:cNvPr>
          <p:cNvSpPr txBox="1"/>
          <p:nvPr/>
        </p:nvSpPr>
        <p:spPr>
          <a:xfrm>
            <a:off x="235226" y="332169"/>
            <a:ext cx="6115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Reviews</a:t>
            </a:r>
            <a:endParaRPr lang="en-IN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3FDC3-72D4-AFA7-3FF6-88DD03AE4B3E}"/>
              </a:ext>
            </a:extLst>
          </p:cNvPr>
          <p:cNvSpPr txBox="1"/>
          <p:nvPr/>
        </p:nvSpPr>
        <p:spPr>
          <a:xfrm>
            <a:off x="0" y="1529618"/>
            <a:ext cx="61158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Work of research person is called reviews.</a:t>
            </a:r>
          </a:p>
          <a:p>
            <a:r>
              <a:rPr lang="en-US" b="1" dirty="0"/>
              <a:t>It is also identical to thesis.</a:t>
            </a:r>
          </a:p>
          <a:p>
            <a:r>
              <a:rPr lang="en-US" b="1" dirty="0"/>
              <a:t>e.g. –For developing anti AIDs drugs you have to check all journals.</a:t>
            </a:r>
          </a:p>
        </p:txBody>
      </p:sp>
      <p:pic>
        <p:nvPicPr>
          <p:cNvPr id="9" name="Picture 8" descr="IMG-20200930-WA0061.jpg">
            <a:extLst>
              <a:ext uri="{FF2B5EF4-FFF2-40B4-BE49-F238E27FC236}">
                <a16:creationId xmlns:a16="http://schemas.microsoft.com/office/drawing/2014/main" id="{1C20E5A0-20A3-38AF-9BDF-B80C16DB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2729947"/>
            <a:ext cx="11757991" cy="1876822"/>
          </a:xfrm>
          <a:prstGeom prst="rect">
            <a:avLst/>
          </a:prstGeom>
        </p:spPr>
      </p:pic>
      <p:pic>
        <p:nvPicPr>
          <p:cNvPr id="10" name="Picture 9" descr="IMG-20200930-WA0055.jpg">
            <a:extLst>
              <a:ext uri="{FF2B5EF4-FFF2-40B4-BE49-F238E27FC236}">
                <a16:creationId xmlns:a16="http://schemas.microsoft.com/office/drawing/2014/main" id="{AE7B335C-D41D-0C57-692A-F635D6878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24" y="4731511"/>
            <a:ext cx="1175799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61258D-5199-3EF5-015B-74A6C762A686}"/>
              </a:ext>
            </a:extLst>
          </p:cNvPr>
          <p:cNvSpPr txBox="1"/>
          <p:nvPr/>
        </p:nvSpPr>
        <p:spPr>
          <a:xfrm>
            <a:off x="195469" y="120134"/>
            <a:ext cx="213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Abstract: </a:t>
            </a:r>
            <a:endParaRPr lang="en-I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897D5-0E9D-89BD-B4F0-93C98EFC052D}"/>
              </a:ext>
            </a:extLst>
          </p:cNvPr>
          <p:cNvSpPr txBox="1"/>
          <p:nvPr/>
        </p:nvSpPr>
        <p:spPr>
          <a:xfrm>
            <a:off x="2435087" y="120134"/>
            <a:ext cx="95614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/>
              <a:t>Written summery of an article or book.</a:t>
            </a:r>
          </a:p>
          <a:p>
            <a:pPr algn="just"/>
            <a:r>
              <a:rPr lang="en-US" sz="1800" b="1" dirty="0"/>
              <a:t>An abstract is brief summery of a research article, thesis, review, conference or any depth analysis of particular subject.</a:t>
            </a:r>
          </a:p>
        </p:txBody>
      </p:sp>
      <p:pic>
        <p:nvPicPr>
          <p:cNvPr id="9" name="Picture 8" descr="IMG-20200930-WA0064.jpg">
            <a:extLst>
              <a:ext uri="{FF2B5EF4-FFF2-40B4-BE49-F238E27FC236}">
                <a16:creationId xmlns:a16="http://schemas.microsoft.com/office/drawing/2014/main" id="{14EEFC45-2768-49BA-34C2-FB7A4127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338"/>
            <a:ext cx="6085487" cy="5211417"/>
          </a:xfrm>
          <a:prstGeom prst="rect">
            <a:avLst/>
          </a:prstGeom>
        </p:spPr>
      </p:pic>
      <p:pic>
        <p:nvPicPr>
          <p:cNvPr id="10" name="Picture 9" descr="IMG-20200930-WA0057.jpg">
            <a:extLst>
              <a:ext uri="{FF2B5EF4-FFF2-40B4-BE49-F238E27FC236}">
                <a16:creationId xmlns:a16="http://schemas.microsoft.com/office/drawing/2014/main" id="{E3141104-A673-715F-2857-D630FCB5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513" y="1673086"/>
            <a:ext cx="6085487" cy="51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3D9EF2-7D5E-0AE4-5478-B86004C563FC}"/>
              </a:ext>
            </a:extLst>
          </p:cNvPr>
          <p:cNvSpPr txBox="1"/>
          <p:nvPr/>
        </p:nvSpPr>
        <p:spPr>
          <a:xfrm>
            <a:off x="699052" y="279160"/>
            <a:ext cx="6115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Treatise(</a:t>
            </a:r>
            <a:r>
              <a:rPr lang="en-US" sz="4400" b="1" dirty="0" err="1"/>
              <a:t>Granth</a:t>
            </a:r>
            <a:r>
              <a:rPr lang="en-US" sz="4400" b="1" dirty="0"/>
              <a:t>)</a:t>
            </a:r>
            <a:endParaRPr lang="en-IN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10DBC-7D54-C870-0BFD-AEACB23544B1}"/>
              </a:ext>
            </a:extLst>
          </p:cNvPr>
          <p:cNvSpPr txBox="1"/>
          <p:nvPr/>
        </p:nvSpPr>
        <p:spPr>
          <a:xfrm>
            <a:off x="102703" y="1632179"/>
            <a:ext cx="117049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/>
              <a:t>Treatise is occurring in a broad area.</a:t>
            </a:r>
          </a:p>
          <a:p>
            <a:pPr algn="just"/>
            <a:r>
              <a:rPr lang="en-US" sz="1800" b="1" dirty="0"/>
              <a:t>E.g. –There are 40 volumes of analytical chemistry book.</a:t>
            </a:r>
          </a:p>
          <a:p>
            <a:pPr algn="just">
              <a:buNone/>
            </a:pPr>
            <a:r>
              <a:rPr lang="en-US" sz="1800" b="1" dirty="0"/>
              <a:t>   -Thus broad area (40Volumes) is also called Treatise</a:t>
            </a:r>
            <a:r>
              <a:rPr lang="en-US" sz="1800" dirty="0"/>
              <a:t>.</a:t>
            </a:r>
          </a:p>
        </p:txBody>
      </p:sp>
      <p:pic>
        <p:nvPicPr>
          <p:cNvPr id="9" name="Picture 8" descr="IMG-20200930-WA0062.jpg">
            <a:extLst>
              <a:ext uri="{FF2B5EF4-FFF2-40B4-BE49-F238E27FC236}">
                <a16:creationId xmlns:a16="http://schemas.microsoft.com/office/drawing/2014/main" id="{C2E68ED8-20FD-2A29-B6C8-52AA86864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2692640"/>
            <a:ext cx="8362122" cy="41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B23CC7-1609-228C-C4C6-25FDDAAC1083}"/>
              </a:ext>
            </a:extLst>
          </p:cNvPr>
          <p:cNvSpPr txBox="1"/>
          <p:nvPr/>
        </p:nvSpPr>
        <p:spPr>
          <a:xfrm>
            <a:off x="844826" y="226151"/>
            <a:ext cx="6115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Standard Data book</a:t>
            </a:r>
            <a:endParaRPr lang="en-IN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C2341-760A-C6A8-EDE5-49EE2476FD67}"/>
              </a:ext>
            </a:extLst>
          </p:cNvPr>
          <p:cNvSpPr txBox="1"/>
          <p:nvPr/>
        </p:nvSpPr>
        <p:spPr>
          <a:xfrm>
            <a:off x="301487" y="1691165"/>
            <a:ext cx="6115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Doctors are always use this kind of book.</a:t>
            </a:r>
          </a:p>
          <a:p>
            <a:pPr>
              <a:buNone/>
            </a:pPr>
            <a:r>
              <a:rPr lang="en-US" sz="2000" b="1" dirty="0"/>
              <a:t>   -E.g.-Pharmaceutical Codex.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32586-A77D-E513-4CCA-3C9AD02513C3}"/>
              </a:ext>
            </a:extLst>
          </p:cNvPr>
          <p:cNvSpPr txBox="1"/>
          <p:nvPr/>
        </p:nvSpPr>
        <p:spPr>
          <a:xfrm>
            <a:off x="115957" y="2658574"/>
            <a:ext cx="61158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Pharmacopeias : </a:t>
            </a:r>
            <a:br>
              <a:rPr lang="en-IN" sz="3200" b="1" dirty="0"/>
            </a:br>
            <a:endParaRPr lang="en-IN" sz="3200" b="1" dirty="0"/>
          </a:p>
        </p:txBody>
      </p:sp>
      <p:pic>
        <p:nvPicPr>
          <p:cNvPr id="11" name="Picture 2" descr="Indian Pharmacopoeia 2018">
            <a:extLst>
              <a:ext uri="{FF2B5EF4-FFF2-40B4-BE49-F238E27FC236}">
                <a16:creationId xmlns:a16="http://schemas.microsoft.com/office/drawing/2014/main" id="{2FC985A1-44CA-E4E3-D61D-F01EC09D2B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3" y="3429000"/>
            <a:ext cx="2052842" cy="300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42D3F1-5E49-ED58-BBA2-2C4E53A2D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362" y="3429000"/>
            <a:ext cx="1876425" cy="30047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EBEFCD-6C7F-192C-A63F-CFABC26B3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435" y="3829878"/>
            <a:ext cx="2590800" cy="28019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E59E5B-FA67-5D85-1C19-043FACADD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215" y="1789044"/>
            <a:ext cx="2071893" cy="34127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01D58A-975F-8DCF-2B62-2817F75BA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1725" y="2658575"/>
            <a:ext cx="2200275" cy="38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9D35F4-62BB-AC3D-89E9-16EC191EE2F8}"/>
              </a:ext>
            </a:extLst>
          </p:cNvPr>
          <p:cNvSpPr txBox="1"/>
          <p:nvPr/>
        </p:nvSpPr>
        <p:spPr>
          <a:xfrm>
            <a:off x="434008" y="133386"/>
            <a:ext cx="6115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Encyclopedia</a:t>
            </a:r>
            <a:endParaRPr lang="en-IN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48045-E321-0DBE-D1E6-64830E9A56CD}"/>
              </a:ext>
            </a:extLst>
          </p:cNvPr>
          <p:cNvSpPr txBox="1"/>
          <p:nvPr/>
        </p:nvSpPr>
        <p:spPr>
          <a:xfrm>
            <a:off x="0" y="1514205"/>
            <a:ext cx="61158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A book or set of books giving information on many aspects of one subject &amp; typically arranged alphabetically.</a:t>
            </a:r>
          </a:p>
          <a:p>
            <a:pPr>
              <a:buNone/>
            </a:pPr>
            <a:r>
              <a:rPr lang="en-US" sz="1800" b="1" dirty="0"/>
              <a:t>-Encyclopedia cover very very broad subject of area.</a:t>
            </a:r>
          </a:p>
          <a:p>
            <a:pPr>
              <a:buNone/>
            </a:pPr>
            <a:r>
              <a:rPr lang="en-US" sz="1800" b="1" dirty="0"/>
              <a:t>-There are number of volume available.</a:t>
            </a:r>
          </a:p>
          <a:p>
            <a:r>
              <a:rPr lang="en-US" sz="1800" b="1" dirty="0"/>
              <a:t>E.g.-Encyclopedia of science &amp; technology.</a:t>
            </a:r>
          </a:p>
        </p:txBody>
      </p:sp>
      <p:pic>
        <p:nvPicPr>
          <p:cNvPr id="9" name="Picture 8" descr="IMG-20200930-WA0051.jpg">
            <a:extLst>
              <a:ext uri="{FF2B5EF4-FFF2-40B4-BE49-F238E27FC236}">
                <a16:creationId xmlns:a16="http://schemas.microsoft.com/office/drawing/2014/main" id="{2FD72203-CF88-FFCC-2746-4374EEEA3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09" y="2838973"/>
            <a:ext cx="7262191" cy="1928089"/>
          </a:xfrm>
          <a:prstGeom prst="rect">
            <a:avLst/>
          </a:prstGeom>
        </p:spPr>
      </p:pic>
      <p:pic>
        <p:nvPicPr>
          <p:cNvPr id="10" name="Picture 9" descr="IMG-20200930-WA0067.jpg">
            <a:extLst>
              <a:ext uri="{FF2B5EF4-FFF2-40B4-BE49-F238E27FC236}">
                <a16:creationId xmlns:a16="http://schemas.microsoft.com/office/drawing/2014/main" id="{0DBE438D-F3E9-4DBC-109D-A37C42A19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52" y="4876800"/>
            <a:ext cx="8153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6009C6-E4E5-3395-29AF-0AEFE699C2C9}"/>
              </a:ext>
            </a:extLst>
          </p:cNvPr>
          <p:cNvSpPr/>
          <p:nvPr/>
        </p:nvSpPr>
        <p:spPr>
          <a:xfrm>
            <a:off x="715617" y="477078"/>
            <a:ext cx="8600661" cy="6626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Pharmacopeia </a:t>
            </a:r>
            <a:endParaRPr lang="en-IN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B55E75-EC95-86F1-3392-EFE37DB4AFA5}"/>
              </a:ext>
            </a:extLst>
          </p:cNvPr>
          <p:cNvSpPr/>
          <p:nvPr/>
        </p:nvSpPr>
        <p:spPr>
          <a:xfrm>
            <a:off x="1086678" y="1895061"/>
            <a:ext cx="9952383" cy="45852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It is a book containing directions for the identification of medicines and published by the authority of government or a medical or pharmaceutical society. It is a reference book for pharmaceutical drugs specifications. In the Pharmacopeia description of drugs are given which is called monographs.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/>
              <a:t>eg.</a:t>
            </a:r>
            <a:r>
              <a:rPr lang="en-US" sz="2400" b="1" dirty="0"/>
              <a:t> Indian Pharmacopeia (IP)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British Pharmacopeia (BP)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United State Pharmacopeia (USP)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53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ECB5567-273B-2428-944A-B42DD570FE56}"/>
              </a:ext>
            </a:extLst>
          </p:cNvPr>
          <p:cNvSpPr/>
          <p:nvPr/>
        </p:nvSpPr>
        <p:spPr>
          <a:xfrm>
            <a:off x="927652" y="1842052"/>
            <a:ext cx="10482470" cy="3856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DRUG NOMENCLATURE</a:t>
            </a:r>
            <a:endParaRPr lang="en-IN" sz="6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214C21-4F25-4775-BABC-29444D6CC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-275772"/>
            <a:ext cx="9899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First we should know that what is disease?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315" y="1489166"/>
            <a:ext cx="11054661" cy="241227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We are familiar that normal human body temperature is 37±1ºC but in some situation it is deviate. It is known as disease.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MEDICINE: Any material which is cure a disease is called medicine.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PHARMACEUTICAL: Process to preparation medicine take placed is called pharmaceutical.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Drug: Row material at industries is known as drug.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46048" y="4058920"/>
            <a:ext cx="100584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What is difference between Drug and Medicine?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0576" y="4876800"/>
            <a:ext cx="3621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DRUG</a:t>
            </a:r>
          </a:p>
          <a:p>
            <a:pPr algn="ctr"/>
            <a:r>
              <a:rPr lang="en-US" dirty="0"/>
              <a:t>A drug is a substance, which also cures the disease but is habit forming, cause addition, and has serious side effects. 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Aspirine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8064" y="4888992"/>
            <a:ext cx="3913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MEDICINE</a:t>
            </a:r>
          </a:p>
          <a:p>
            <a:pPr algn="ctr"/>
            <a:r>
              <a:rPr lang="en-US" dirty="0"/>
              <a:t>Medicine is a chemical substance, which cures the disease, is safe to use, has negligible toxicity, and does not cause any addiction. 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Disprine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192000" cy="10972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Naming of Organic Medicinal Compounds (Nomenclature)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3296" y="1541417"/>
            <a:ext cx="11241023" cy="176261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 1957 the International Union of Pure and Applied Chemistry (IUPAC) evolved a scheme for giving the systematic names of organic compound on the basis of structure. This is known as IUPAC system.</a:t>
            </a:r>
          </a:p>
          <a:p>
            <a:pPr algn="just"/>
            <a:r>
              <a:rPr lang="en-US" dirty="0"/>
              <a:t>Every drugs gives minimum three or more names get by its manufactures.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3760" y="3706368"/>
            <a:ext cx="633984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Chemical Name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General Name (Generic Name)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Trade Name (Non-proprietary Name)</a:t>
            </a:r>
          </a:p>
        </p:txBody>
      </p:sp>
    </p:spTree>
    <p:extLst>
      <p:ext uri="{BB962C8B-B14F-4D97-AF65-F5344CB8AC3E}">
        <p14:creationId xmlns:p14="http://schemas.microsoft.com/office/powerpoint/2010/main" val="2131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192000" cy="10972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1) Chemical Name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3296" y="1541417"/>
            <a:ext cx="11241023" cy="493253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chemical name is the first name and describes the chemical structure of the drugs.</a:t>
            </a:r>
          </a:p>
          <a:p>
            <a:pPr algn="just"/>
            <a:r>
              <a:rPr lang="en-US" dirty="0"/>
              <a:t>The chemical names are scientific name based on molecular structure of drug.</a:t>
            </a:r>
          </a:p>
          <a:p>
            <a:pPr algn="just">
              <a:buNone/>
            </a:pPr>
            <a:r>
              <a:rPr lang="en-US" dirty="0"/>
              <a:t>e.g. Chemical name of local anesthetic a </a:t>
            </a:r>
            <a:r>
              <a:rPr lang="en-US" dirty="0" err="1"/>
              <a:t>benzocain</a:t>
            </a:r>
            <a:r>
              <a:rPr lang="en-US" dirty="0"/>
              <a:t> is ethyl 4-amino benzoate.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There are various system of chemical manufacture but out of these IUPAC names are typically long &amp; too </a:t>
            </a:r>
            <a:r>
              <a:rPr lang="en-US" dirty="0" err="1"/>
              <a:t>complexive</a:t>
            </a:r>
            <a:r>
              <a:rPr lang="en-US" dirty="0"/>
              <a:t>. So to avoid these problem many pharmaceutical company uses the code &amp; it is very small so we can identify the drug.</a:t>
            </a:r>
          </a:p>
          <a:p>
            <a:pPr algn="just">
              <a:buNone/>
            </a:pPr>
            <a:r>
              <a:rPr lang="en-US" dirty="0"/>
              <a:t>e.g. CDP 70 is UCB’s company code for </a:t>
            </a:r>
            <a:r>
              <a:rPr lang="en-US" dirty="0" err="1"/>
              <a:t>cimzia</a:t>
            </a:r>
            <a:r>
              <a:rPr lang="en-US" dirty="0"/>
              <a:t>. (For Arthritis)</a:t>
            </a:r>
          </a:p>
          <a:p>
            <a:pPr algn="just"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0368" y="3255264"/>
            <a:ext cx="1109472" cy="138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1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192000" cy="10972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1) Chemical Name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3296" y="1541417"/>
            <a:ext cx="11241023" cy="493253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According to IUPAC the various functional groups are named as follow:</a:t>
            </a:r>
          </a:p>
          <a:p>
            <a:pPr algn="just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11808" y="2078736"/>
          <a:ext cx="3986784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48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-CH</a:t>
                      </a:r>
                      <a:r>
                        <a:rPr lang="en-US" sz="1100" b="0" dirty="0"/>
                        <a:t>3</a:t>
                      </a:r>
                      <a:r>
                        <a:rPr lang="en-US" sz="1600" b="0" dirty="0"/>
                        <a:t>CONH-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Acetamido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-CH</a:t>
                      </a:r>
                      <a:r>
                        <a:rPr lang="en-US" sz="1100" dirty="0"/>
                        <a:t>3</a:t>
                      </a:r>
                      <a:r>
                        <a:rPr lang="en-US" sz="1600" dirty="0"/>
                        <a:t>COO-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Acetoxy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-CH</a:t>
                      </a:r>
                      <a:r>
                        <a:rPr lang="en-US" sz="1100" dirty="0"/>
                        <a:t>3</a:t>
                      </a:r>
                      <a:r>
                        <a:rPr lang="en-US" sz="1600" dirty="0"/>
                        <a:t>CO-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Acetyl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-CH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=CHCO-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Aeryloyl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-CH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=CHCH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Allyl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</a:t>
                      </a:r>
                      <a:r>
                        <a:rPr lang="en-US" sz="1100" dirty="0"/>
                        <a:t>6</a:t>
                      </a:r>
                      <a:r>
                        <a:rPr lang="en-US" sz="1600" dirty="0"/>
                        <a:t>H</a:t>
                      </a:r>
                      <a:r>
                        <a:rPr lang="en-US" sz="1100" dirty="0"/>
                        <a:t>5</a:t>
                      </a:r>
                      <a:r>
                        <a:rPr lang="en-US" sz="1600" dirty="0"/>
                        <a:t>NH-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Aniline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</a:t>
                      </a:r>
                      <a:r>
                        <a:rPr lang="en-US" sz="1100" dirty="0"/>
                        <a:t>6</a:t>
                      </a:r>
                      <a:r>
                        <a:rPr lang="en-US" sz="1600" dirty="0"/>
                        <a:t>H</a:t>
                      </a:r>
                      <a:r>
                        <a:rPr lang="en-US" sz="1100" dirty="0"/>
                        <a:t>5</a:t>
                      </a:r>
                      <a:r>
                        <a:rPr lang="en-US" sz="1600" dirty="0"/>
                        <a:t>CONH-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Benzamido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-(C</a:t>
                      </a:r>
                      <a:r>
                        <a:rPr lang="en-US" sz="1100" dirty="0"/>
                        <a:t>6</a:t>
                      </a:r>
                      <a:r>
                        <a:rPr lang="en-US" sz="1600" dirty="0"/>
                        <a:t>H</a:t>
                      </a:r>
                      <a:r>
                        <a:rPr lang="en-US" sz="1100" dirty="0"/>
                        <a:t>5</a:t>
                      </a:r>
                      <a:r>
                        <a:rPr lang="en-US" sz="1600" dirty="0"/>
                        <a:t>)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CH-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Benzydryl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-Ph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-N-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Benzydiyl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-Ph-CH</a:t>
                      </a:r>
                      <a:r>
                        <a:rPr lang="en-US" sz="1100" dirty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Benzyl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-(Ph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)CO-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Benzoyl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-NH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-CH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CO-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Glycol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-OH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Hydroxy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32870"/>
              </p:ext>
            </p:extLst>
          </p:nvPr>
        </p:nvGraphicFramePr>
        <p:xfrm>
          <a:off x="6601968" y="2078736"/>
          <a:ext cx="3872421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3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-NO</a:t>
                      </a:r>
                      <a:r>
                        <a:rPr lang="en-US" sz="1100" b="0" dirty="0"/>
                        <a:t>2</a:t>
                      </a:r>
                      <a:r>
                        <a:rPr lang="en-US" sz="1600" b="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Nitro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=O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Oxo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-CH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OH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Hydroxymethyl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Iodo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-(CH</a:t>
                      </a:r>
                      <a:r>
                        <a:rPr lang="en-US" sz="1100" dirty="0"/>
                        <a:t>3</a:t>
                      </a:r>
                      <a:r>
                        <a:rPr lang="en-US" sz="1600" dirty="0"/>
                        <a:t>)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CH-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Isopropyl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-CH</a:t>
                      </a:r>
                      <a:r>
                        <a:rPr lang="en-US" sz="1100" dirty="0"/>
                        <a:t>3</a:t>
                      </a:r>
                      <a:r>
                        <a:rPr lang="en-US" sz="1600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Methoxy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-CH</a:t>
                      </a:r>
                      <a:r>
                        <a:rPr lang="en-US" sz="11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Methyl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</a:t>
                      </a:r>
                      <a:r>
                        <a:rPr lang="en-US" sz="1600" dirty="0" err="1"/>
                        <a:t>Cl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Chloro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-CN-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Cyno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-RCHO-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Formyl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</a:t>
                      </a:r>
                      <a:r>
                        <a:rPr lang="en-US" sz="1100" dirty="0"/>
                        <a:t>6</a:t>
                      </a:r>
                      <a:r>
                        <a:rPr lang="en-US" sz="1600" dirty="0"/>
                        <a:t>H</a:t>
                      </a:r>
                      <a:r>
                        <a:rPr lang="en-US" sz="1100" dirty="0"/>
                        <a:t>5</a:t>
                      </a:r>
                      <a:r>
                        <a:rPr lang="en-US" sz="1600" dirty="0"/>
                        <a:t>O-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Phenoxy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</a:t>
                      </a:r>
                      <a:r>
                        <a:rPr lang="en-US" sz="1100" dirty="0"/>
                        <a:t>6</a:t>
                      </a:r>
                      <a:r>
                        <a:rPr lang="en-US" sz="1600" dirty="0"/>
                        <a:t>H</a:t>
                      </a:r>
                      <a:r>
                        <a:rPr lang="en-US" sz="1100" dirty="0"/>
                        <a:t>5</a:t>
                      </a:r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Phenyl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-CH</a:t>
                      </a:r>
                      <a:r>
                        <a:rPr lang="en-US" sz="1100" dirty="0"/>
                        <a:t>3</a:t>
                      </a:r>
                      <a:r>
                        <a:rPr lang="en-US" sz="1600" dirty="0"/>
                        <a:t>CH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CH</a:t>
                      </a:r>
                      <a:r>
                        <a:rPr lang="en-US" sz="1100" dirty="0"/>
                        <a:t>2</a:t>
                      </a:r>
                      <a:r>
                        <a:rPr lang="en-US" sz="1600" dirty="0"/>
                        <a:t>O-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Propoxy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192000" cy="10972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2) General Name ( Generic Name)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3296" y="1541417"/>
            <a:ext cx="11241023" cy="493253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Drug’s general name is used in maximum and its approved by council of pharmacy and chemistry of medical association, it’s called </a:t>
            </a:r>
            <a:r>
              <a:rPr lang="en-US" dirty="0">
                <a:solidFill>
                  <a:srgbClr val="00B0F0"/>
                </a:solidFill>
              </a:rPr>
              <a:t>Approved name.</a:t>
            </a:r>
          </a:p>
          <a:p>
            <a:pPr algn="just"/>
            <a:r>
              <a:rPr lang="en-US" dirty="0"/>
              <a:t>As we know that IUPAC names are too long &amp; </a:t>
            </a:r>
            <a:r>
              <a:rPr lang="en-US" dirty="0" err="1"/>
              <a:t>complexive</a:t>
            </a:r>
            <a:r>
              <a:rPr lang="en-US" dirty="0"/>
              <a:t>. So, to avoid this problem many companies become active &amp; establish the “Relevant national regulatory agency it is just like FDA.</a:t>
            </a:r>
          </a:p>
          <a:p>
            <a:pPr algn="just"/>
            <a:r>
              <a:rPr lang="en-US" sz="1600" b="1" dirty="0"/>
              <a:t>There are many agencies such as </a:t>
            </a:r>
            <a:r>
              <a:rPr lang="en-US" sz="1600" b="1" dirty="0">
                <a:solidFill>
                  <a:schemeClr val="accent3"/>
                </a:solidFill>
              </a:rPr>
              <a:t>USAN(United State Adopted Name), JAN(Japanese Accepted Name), BAN(British Approved Name), AAN(Australian Approved Name) which are accompanied to WHO</a:t>
            </a:r>
            <a:r>
              <a:rPr lang="en-US" sz="1600" b="1" dirty="0"/>
              <a:t>.</a:t>
            </a:r>
          </a:p>
          <a:p>
            <a:pPr algn="just"/>
            <a:r>
              <a:rPr lang="en-US" dirty="0"/>
              <a:t>Generic names are as follows: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67840" y="4663440"/>
          <a:ext cx="8071105" cy="18958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9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Drug</a:t>
                      </a:r>
                      <a:r>
                        <a:rPr lang="en-US" sz="1600" baseline="0" dirty="0"/>
                        <a:t> Class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r>
                        <a:rPr lang="en-US" sz="1600" dirty="0" err="1"/>
                        <a:t>Vir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Antiviral</a:t>
                      </a:r>
                      <a:r>
                        <a:rPr lang="en-US" sz="1600" baseline="0" dirty="0"/>
                        <a:t> drugs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Aciclovir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r>
                        <a:rPr lang="en-US" sz="1600" dirty="0" err="1"/>
                        <a:t>Cillin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Antibiotic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Penicillin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r>
                        <a:rPr lang="en-US" sz="1600" dirty="0" err="1"/>
                        <a:t>Oxetine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Antidepressant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Reboxetine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</a:t>
                      </a:r>
                      <a:r>
                        <a:rPr lang="en-US" sz="1600" dirty="0" err="1"/>
                        <a:t>Prazole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Proton</a:t>
                      </a:r>
                      <a:r>
                        <a:rPr lang="en-US" sz="1600" baseline="0" dirty="0"/>
                        <a:t> pump inhibitor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Omeprazole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192000" cy="10972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3) Trade Name (Non-proprietary Name)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3296" y="1541417"/>
            <a:ext cx="11241023" cy="493253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For any drug, after development, testing &amp; acceptance, the </a:t>
            </a:r>
            <a:r>
              <a:rPr lang="en-US" dirty="0" err="1"/>
              <a:t>pharma</a:t>
            </a:r>
            <a:r>
              <a:rPr lang="en-US" dirty="0"/>
              <a:t> company then gives the drug’s trade name.</a:t>
            </a:r>
          </a:p>
          <a:p>
            <a:pPr algn="just"/>
            <a:r>
              <a:rPr lang="en-US" dirty="0"/>
              <a:t>The term trade name is standard term in the pharmaceutical industry for brand name.</a:t>
            </a:r>
          </a:p>
          <a:p>
            <a:pPr algn="just"/>
            <a:r>
              <a:rPr lang="en-US" dirty="0"/>
              <a:t>Now a drugs non-proprietary name are given by USAN “United States Adopted Name”.</a:t>
            </a:r>
          </a:p>
          <a:p>
            <a:pPr algn="just"/>
            <a:r>
              <a:rPr lang="en-US" dirty="0"/>
              <a:t>It is general common name identification of drugs and it is not depend on it’s manufactures. It is decided USAN(US) pharmacopeia.</a:t>
            </a:r>
          </a:p>
          <a:p>
            <a:pPr algn="just"/>
            <a:r>
              <a:rPr lang="en-US" dirty="0"/>
              <a:t>Non-proprietary name usually the official name of the drug.</a:t>
            </a:r>
          </a:p>
          <a:p>
            <a:pPr algn="just"/>
            <a:r>
              <a:rPr lang="en-US" dirty="0"/>
              <a:t>The trade name of an anxiety drug is </a:t>
            </a:r>
            <a:r>
              <a:rPr lang="en-US" dirty="0" err="1"/>
              <a:t>diazopam</a:t>
            </a:r>
            <a:r>
              <a:rPr lang="en-US" dirty="0"/>
              <a:t> having the trade name as </a:t>
            </a:r>
            <a:r>
              <a:rPr lang="en-US" dirty="0" err="1"/>
              <a:t>vallien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Single drug may have different trade name.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192000" cy="10972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3) Trade Name (proprietary Name)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50729"/>
              </p:ext>
            </p:extLst>
          </p:nvPr>
        </p:nvGraphicFramePr>
        <p:xfrm>
          <a:off x="1804416" y="1993392"/>
          <a:ext cx="8071105" cy="15422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9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0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Chemical</a:t>
                      </a:r>
                      <a:r>
                        <a:rPr lang="en-US" sz="1600" baseline="0" dirty="0"/>
                        <a:t> Name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Generic</a:t>
                      </a:r>
                      <a:r>
                        <a:rPr lang="en-US" sz="1600" baseline="0" dirty="0"/>
                        <a:t> Name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Trade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0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N-acetyl</a:t>
                      </a:r>
                      <a:r>
                        <a:rPr lang="en-US" sz="1600" baseline="0" dirty="0"/>
                        <a:t> p-amino phenol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Paracetamol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Tylenol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0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2-acetoxy benzoic acid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Acetyl salicylic acid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Aspirin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192000" cy="10972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Drug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904" y="1536192"/>
            <a:ext cx="1085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Drug design is the approach of finding drugs by design, based on their biological targets.</a:t>
            </a:r>
          </a:p>
        </p:txBody>
      </p:sp>
      <p:pic>
        <p:nvPicPr>
          <p:cNvPr id="2051" name="Picture 3" descr="C:\Users\COMPUTER\AppData\Local\Microsoft\Windows\Temporary Internet Files\Content.IE5\1D5YV930\7650740066_bb5e4ea62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686" y="1898992"/>
            <a:ext cx="1195387" cy="111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COMPUTER\AppData\Local\Microsoft\Windows\Temporary Internet Files\Content.IE5\3H3H8GNF\5747870989_27780db120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115" y="5952100"/>
            <a:ext cx="1409700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Arrow 7"/>
          <p:cNvSpPr/>
          <p:nvPr/>
        </p:nvSpPr>
        <p:spPr>
          <a:xfrm>
            <a:off x="3699804" y="2264898"/>
            <a:ext cx="872197" cy="22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54879" y="2039816"/>
            <a:ext cx="123795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Drug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Synthesis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243710" y="2262553"/>
            <a:ext cx="872197" cy="22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83193" y="1924930"/>
            <a:ext cx="1237957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Drug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Screening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(Testing)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7901354" y="2879191"/>
            <a:ext cx="286040" cy="229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08984" y="3174609"/>
            <a:ext cx="123795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Testing on Animal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6297636" y="3385624"/>
            <a:ext cx="872197" cy="22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70473" y="3186333"/>
            <a:ext cx="137159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Pre-clinical Study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3683390" y="3387970"/>
            <a:ext cx="872197" cy="22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56338" y="3200399"/>
            <a:ext cx="123795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Clinical Study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2799471" y="3910818"/>
            <a:ext cx="288385" cy="18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39926" y="4196859"/>
            <a:ext cx="123795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Phase- I</a:t>
            </a:r>
          </a:p>
        </p:txBody>
      </p:sp>
      <p:sp>
        <p:nvSpPr>
          <p:cNvPr id="20" name="Right Arrow 19"/>
          <p:cNvSpPr/>
          <p:nvPr/>
        </p:nvSpPr>
        <p:spPr>
          <a:xfrm rot="5400000">
            <a:off x="2839330" y="5399650"/>
            <a:ext cx="288385" cy="18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2836985" y="6114758"/>
            <a:ext cx="288385" cy="18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2820572" y="4663440"/>
            <a:ext cx="288385" cy="18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51649" y="4968239"/>
            <a:ext cx="123795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Phase- 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3373" y="5672742"/>
            <a:ext cx="123795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Phase- III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3852" y="6390192"/>
            <a:ext cx="123795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Phase- IV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863926" y="6450028"/>
            <a:ext cx="872197" cy="22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91686" y="6376124"/>
            <a:ext cx="95894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IND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3409" y="4692687"/>
            <a:ext cx="95894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FDA</a:t>
            </a:r>
          </a:p>
        </p:txBody>
      </p:sp>
      <p:sp>
        <p:nvSpPr>
          <p:cNvPr id="29" name="Right Arrow 28"/>
          <p:cNvSpPr/>
          <p:nvPr/>
        </p:nvSpPr>
        <p:spPr>
          <a:xfrm rot="16200000">
            <a:off x="5057335" y="5582518"/>
            <a:ext cx="872197" cy="22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239020" y="4747841"/>
            <a:ext cx="872197" cy="22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343336" y="4634071"/>
            <a:ext cx="149117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Registration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2347" y="5602398"/>
            <a:ext cx="104335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Market</a:t>
            </a:r>
          </a:p>
        </p:txBody>
      </p:sp>
      <p:sp>
        <p:nvSpPr>
          <p:cNvPr id="33" name="Right Arrow 32"/>
          <p:cNvSpPr/>
          <p:nvPr/>
        </p:nvSpPr>
        <p:spPr>
          <a:xfrm rot="5400000">
            <a:off x="7884939" y="5169877"/>
            <a:ext cx="398585" cy="229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192000" cy="10972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Drug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3296" y="1541417"/>
            <a:ext cx="11241023" cy="38585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First for designing a drug, we have to check the material, then that material goes for synthesis.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436" y="1885072"/>
            <a:ext cx="1109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Pre-clinical Study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347" y="2445434"/>
            <a:ext cx="3167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Synthesis &amp; Purification</a:t>
            </a:r>
          </a:p>
          <a:p>
            <a:pPr algn="ctr"/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In this step, we check some properties of drug material like spectroscopic analysis, %purity by M.P.,TLC, HPLC, GC etc.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51385" y="2429023"/>
            <a:ext cx="41968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Testing</a:t>
            </a:r>
          </a:p>
          <a:p>
            <a:pPr algn="ctr"/>
            <a:endParaRPr lang="en-US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Pharmacokinetics:</a:t>
            </a:r>
          </a:p>
          <a:p>
            <a:pPr marL="342900" indent="-342900" algn="just">
              <a:buFontTx/>
              <a:buChar char="-"/>
            </a:pPr>
            <a:r>
              <a:rPr lang="en-US" dirty="0"/>
              <a:t>In this parameter, we check it’s absorption, distribution, metabolism excretion &amp; half-life (expiry date).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Pharmacodynamics</a:t>
            </a:r>
            <a:r>
              <a:rPr lang="en-US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dirty="0"/>
              <a:t>In this parameter we check mechanism of action or therapeutic effect.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Toxicity including carcinogenicity:</a:t>
            </a:r>
          </a:p>
          <a:p>
            <a:pPr marL="342900" indent="-342900">
              <a:buFontTx/>
              <a:buChar char="-"/>
            </a:pPr>
            <a:r>
              <a:rPr lang="en-US" dirty="0"/>
              <a:t>In this parameter we check mutagenicity</a:t>
            </a:r>
            <a:r>
              <a:rPr lang="en-US" b="1" dirty="0">
                <a:solidFill>
                  <a:srgbClr val="FFFF00"/>
                </a:solidFill>
              </a:rPr>
              <a:t>(permanent change in genes)</a:t>
            </a:r>
            <a:r>
              <a:rPr lang="en-US" dirty="0"/>
              <a:t>, docking study, teratogenicity</a:t>
            </a:r>
            <a:r>
              <a:rPr lang="en-US" b="1" dirty="0">
                <a:solidFill>
                  <a:srgbClr val="FFFF00"/>
                </a:solidFill>
              </a:rPr>
              <a:t>(Fetal abnormalities) </a:t>
            </a:r>
            <a:r>
              <a:rPr lang="en-US" dirty="0"/>
              <a:t>&amp; side effect of drugs.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3722" y="2441871"/>
            <a:ext cx="31699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Effecting study on animals</a:t>
            </a:r>
          </a:p>
          <a:p>
            <a:pPr algn="ctr"/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The main objective of pre-clinical studies is to assertion the safety of the newly developed drug, It is never permitted to test on human body, unless supported by a confirmed data about pharmacology &amp; toxicity of molecule, which is based on animal studies.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Then when approval of this it </a:t>
            </a:r>
            <a:r>
              <a:rPr lang="en-US" sz="1400" dirty="0"/>
              <a:t>came on </a:t>
            </a:r>
            <a:r>
              <a:rPr lang="en-US" sz="1400" dirty="0">
                <a:solidFill>
                  <a:srgbClr val="FFFF00"/>
                </a:solidFill>
              </a:rPr>
              <a:t>IND(investigational New Drugs) committee then FDA and IRB (Institutional Review Board)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1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192000" cy="10972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Drug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369" y="1406771"/>
            <a:ext cx="1109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Clinical Study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78" y="1840524"/>
            <a:ext cx="114534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This stage involves actual testing of drug in human volunteers.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Before, the start of this stage, the innovator should file an application namely </a:t>
            </a:r>
            <a:r>
              <a:rPr lang="en-US" b="1" dirty="0">
                <a:solidFill>
                  <a:srgbClr val="00B0F0"/>
                </a:solidFill>
              </a:rPr>
              <a:t>“Investigational New Drug (IND)” </a:t>
            </a:r>
            <a:r>
              <a:rPr lang="en-US" dirty="0"/>
              <a:t>as the FDA “Food &amp; Drug Department” approves the preclinical data, then innovator can proceed for clinical studies.</a:t>
            </a:r>
          </a:p>
          <a:p>
            <a:pPr algn="just"/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This stage consists of,</a:t>
            </a:r>
          </a:p>
          <a:p>
            <a:pPr algn="just"/>
            <a:endParaRPr lang="en-US" dirty="0"/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Phase-I:   Efficiency study on healthy volunteer about (20-80 people) for 1 year, result 70%.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Phase-II:  Studied on small population about (100-300 people) with target disease for 2- years, result 33%.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Phase-III: Studies are extensive on large scale about (1000-3000 people) for 3 years, results 25-30%.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Phase-IV: In this studies are carried out after the drug has been launched into market.</a:t>
            </a:r>
          </a:p>
          <a:p>
            <a:pPr algn="just"/>
            <a:r>
              <a:rPr lang="en-US" dirty="0"/>
              <a:t>                    The company continuous monitoring on the drug.</a:t>
            </a:r>
          </a:p>
          <a:p>
            <a:pPr algn="just"/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Then approval of NDA &amp; gave the regulatory reviews. Then meeting of FDA &amp; drug sponsors mate. After 60 days drug is in market.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If any serious adverse reaction is observed after the drug launched, the company may withdraw drug from market.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8024_GettyImages-484514594-h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30A1B4-32FC-43CD-6BE9-C741B6172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51CC27-DF32-46DE-9FF2-DEEBBDFF5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635F6-EABF-8929-C30E-14DF3C76E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75"/>
            <a:ext cx="12099235" cy="67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1E2BD9-E920-D571-055E-ECEAB7964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304800"/>
            <a:ext cx="3395870" cy="4002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BF99E4-1039-CC47-1F9D-9FCF6412AA2E}"/>
              </a:ext>
            </a:extLst>
          </p:cNvPr>
          <p:cNvSpPr txBox="1"/>
          <p:nvPr/>
        </p:nvSpPr>
        <p:spPr>
          <a:xfrm>
            <a:off x="1813471" y="2305878"/>
            <a:ext cx="1060836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/>
              <a:t>         </a:t>
            </a:r>
            <a:r>
              <a:rPr lang="en-US" sz="5400" b="1" dirty="0"/>
              <a:t>Literature  </a:t>
            </a:r>
          </a:p>
          <a:p>
            <a:r>
              <a:rPr lang="en-US" sz="5400" b="1" dirty="0"/>
              <a:t>                   Of </a:t>
            </a:r>
          </a:p>
          <a:p>
            <a:r>
              <a:rPr lang="en-US" sz="5400" b="1" dirty="0"/>
              <a:t>     Medicinal Chemistry</a:t>
            </a:r>
            <a:endParaRPr lang="en-IN" sz="5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D9E1B-1BD1-DCCF-597E-89669926A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29" y="304800"/>
            <a:ext cx="3255884" cy="40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DF31D-4C99-9ABE-FCD6-B660CF8AAD52}"/>
              </a:ext>
            </a:extLst>
          </p:cNvPr>
          <p:cNvSpPr txBox="1"/>
          <p:nvPr/>
        </p:nvSpPr>
        <p:spPr>
          <a:xfrm>
            <a:off x="102704" y="326192"/>
            <a:ext cx="1150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We can divided literature of medicinal chemistry in the following category:</a:t>
            </a:r>
            <a:endParaRPr lang="en-I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486B9-084F-B97B-721E-4E76AF20E238}"/>
              </a:ext>
            </a:extLst>
          </p:cNvPr>
          <p:cNvSpPr txBox="1"/>
          <p:nvPr/>
        </p:nvSpPr>
        <p:spPr>
          <a:xfrm>
            <a:off x="848138" y="2001152"/>
            <a:ext cx="10601739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Standard Textbook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Reference book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Journal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Review (Report)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Abstract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Treatise (</a:t>
            </a:r>
            <a:r>
              <a:rPr lang="en-US" sz="2000" b="1" dirty="0" err="1"/>
              <a:t>Granth</a:t>
            </a:r>
            <a:r>
              <a:rPr lang="en-US" sz="2000" b="1" dirty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Encyclopedia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Standard Data book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Pharmacopeias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Patents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913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C188F-FDBB-0199-3A36-F23110CCC57C}"/>
              </a:ext>
            </a:extLst>
          </p:cNvPr>
          <p:cNvSpPr txBox="1"/>
          <p:nvPr/>
        </p:nvSpPr>
        <p:spPr>
          <a:xfrm>
            <a:off x="420757" y="424934"/>
            <a:ext cx="6115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Standard Textbook</a:t>
            </a:r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5779E-3EF8-AC38-2153-F0C696D95AE6}"/>
              </a:ext>
            </a:extLst>
          </p:cNvPr>
          <p:cNvSpPr txBox="1"/>
          <p:nvPr/>
        </p:nvSpPr>
        <p:spPr>
          <a:xfrm>
            <a:off x="1192696" y="1447154"/>
            <a:ext cx="10880034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A textbook is a manual of instruction in any branch of study.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Textbook are produced according to their demands of education institutions.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Now a days most textbook are not published in printed format, many are now available as online electronic books.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Standard textbook cover general aspects.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Advanced level aspects may or may not given.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Price of this book is low cost.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we can get it very easily.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E.g. –Jerry March ( Too much references)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/>
              <a:t>         -Morison Boyd (Does not mention any references)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/>
              <a:t>         -Carey &amp; Sundberg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/>
              <a:t>         -I. L. FINAR (Gives general references)</a:t>
            </a:r>
          </a:p>
        </p:txBody>
      </p:sp>
    </p:spTree>
    <p:extLst>
      <p:ext uri="{BB962C8B-B14F-4D97-AF65-F5344CB8AC3E}">
        <p14:creationId xmlns:p14="http://schemas.microsoft.com/office/powerpoint/2010/main" val="9056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IMG-20200930-WA0066.jpg">
            <a:extLst>
              <a:ext uri="{FF2B5EF4-FFF2-40B4-BE49-F238E27FC236}">
                <a16:creationId xmlns:a16="http://schemas.microsoft.com/office/drawing/2014/main" id="{1410DE2D-3E50-C0CD-585C-BDEF9E056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1322"/>
            <a:ext cx="12192000" cy="2438400"/>
          </a:xfrm>
        </p:spPr>
      </p:pic>
      <p:pic>
        <p:nvPicPr>
          <p:cNvPr id="3" name="Picture 2" descr="IMG-20200930-WA0053.jpg">
            <a:extLst>
              <a:ext uri="{FF2B5EF4-FFF2-40B4-BE49-F238E27FC236}">
                <a16:creationId xmlns:a16="http://schemas.microsoft.com/office/drawing/2014/main" id="{18508344-81D8-019C-9F2A-DBB90A52C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52801"/>
            <a:ext cx="1219199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8A42F9-EA1C-4AE0-B145-92202BC196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DA5445-9D6A-4236-B701-C2BEABD56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91BA38-0070-4F38-9E14-0C61B01B16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1683</Words>
  <Application>Microsoft Office PowerPoint</Application>
  <PresentationFormat>Widescreen</PresentationFormat>
  <Paragraphs>238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Aharoni</vt:lpstr>
      <vt:lpstr>Arial</vt:lpstr>
      <vt:lpstr>Copperplate Gothic Bold</vt:lpstr>
      <vt:lpstr>Wingdings</vt:lpstr>
      <vt:lpstr>Academic Science 16x9</vt:lpstr>
      <vt:lpstr>PowerPoint Presentation</vt:lpstr>
      <vt:lpstr>First we should know that what is disease?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Naming of Organic Medicinal Compounds (Nomenclature)</vt:lpstr>
      <vt:lpstr>1) Chemical Name</vt:lpstr>
      <vt:lpstr>1) Chemical Name</vt:lpstr>
      <vt:lpstr>2) General Name ( Generic Name)</vt:lpstr>
      <vt:lpstr>3) Trade Name (Non-proprietary Name)</vt:lpstr>
      <vt:lpstr>3) Trade Name (proprietary Name)</vt:lpstr>
      <vt:lpstr>Drug Design</vt:lpstr>
      <vt:lpstr>Drug Design</vt:lpstr>
      <vt:lpstr>Drug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Summer</dc:creator>
  <cp:lastModifiedBy>n</cp:lastModifiedBy>
  <cp:revision>119</cp:revision>
  <dcterms:created xsi:type="dcterms:W3CDTF">2013-04-05T19:51:53Z</dcterms:created>
  <dcterms:modified xsi:type="dcterms:W3CDTF">2023-09-25T09:20:26Z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