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AD25"/>
    <a:srgbClr val="AC1823"/>
    <a:srgbClr val="14AC9E"/>
    <a:srgbClr val="9482AC"/>
    <a:srgbClr val="592DB1"/>
    <a:srgbClr val="532AA6"/>
    <a:srgbClr val="1B031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1FD12-0996-43DE-88A1-65FE460BD382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2A1C8-97EA-4C4A-B34A-482C406C1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2A1C8-97EA-4C4A-B34A-482C406C18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93A-BA29-4C77-A373-1930B40934D1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0B4-6EC9-454D-9770-7E40EF8F3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93A-BA29-4C77-A373-1930B40934D1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0B4-6EC9-454D-9770-7E40EF8F3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93A-BA29-4C77-A373-1930B40934D1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0B4-6EC9-454D-9770-7E40EF8F3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93A-BA29-4C77-A373-1930B40934D1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0B4-6EC9-454D-9770-7E40EF8F3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93A-BA29-4C77-A373-1930B40934D1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0B4-6EC9-454D-9770-7E40EF8F3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93A-BA29-4C77-A373-1930B40934D1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0B4-6EC9-454D-9770-7E40EF8F3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93A-BA29-4C77-A373-1930B40934D1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0B4-6EC9-454D-9770-7E40EF8F3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93A-BA29-4C77-A373-1930B40934D1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0B4-6EC9-454D-9770-7E40EF8F3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93A-BA29-4C77-A373-1930B40934D1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0B4-6EC9-454D-9770-7E40EF8F3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93A-BA29-4C77-A373-1930B40934D1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0B4-6EC9-454D-9770-7E40EF8F3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93A-BA29-4C77-A373-1930B40934D1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0B4-6EC9-454D-9770-7E40EF8F3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0D93A-BA29-4C77-A373-1930B40934D1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D30B4-6EC9-454D-9770-7E40EF8F3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The H.N.S.B. Ltd. Science College, Himatnagar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0668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Semester-2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25908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“Organic Chemistry”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8400" y="20574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Paper: CHN-502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3110805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Unit:1</a:t>
            </a:r>
          </a:p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Chapter Name :</a:t>
            </a:r>
          </a:p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“Free Radical Reactions”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45720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Topic Name :</a:t>
            </a:r>
          </a:p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“OXIDATION OF ALDEHYDES TO CARBOXYLIC ACIDS”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0" y="5715000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Presented By : Rd.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Z.M.Gadhawala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762000" y="3733800"/>
            <a:ext cx="1600200" cy="1071265"/>
            <a:chOff x="762000" y="3048000"/>
            <a:chExt cx="1600200" cy="1071265"/>
          </a:xfrm>
        </p:grpSpPr>
        <p:sp>
          <p:nvSpPr>
            <p:cNvPr id="5" name="TextBox 4"/>
            <p:cNvSpPr txBox="1"/>
            <p:nvPr/>
          </p:nvSpPr>
          <p:spPr>
            <a:xfrm>
              <a:off x="762000" y="30480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592DB1"/>
                  </a:solidFill>
                </a:rPr>
                <a:t>R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066800" y="3276600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371600" y="3048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592DB1"/>
                  </a:solidFill>
                </a:rPr>
                <a:t>C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574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592DB1"/>
                  </a:solidFill>
                </a:rPr>
                <a:t>O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1600" y="36576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592DB1"/>
                  </a:solidFill>
                </a:rPr>
                <a:t>H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5400000">
              <a:off x="1372394" y="3580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676400" y="3276600"/>
              <a:ext cx="381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676400" y="3200400"/>
              <a:ext cx="381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2438400" y="3733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92DB1"/>
                </a:solidFill>
              </a:rPr>
              <a:t>+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19400" y="37338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592DB1"/>
                </a:solidFill>
              </a:rPr>
              <a:t>H</a:t>
            </a:r>
            <a:r>
              <a:rPr lang="en-US" sz="2400" baseline="-25000" dirty="0">
                <a:solidFill>
                  <a:srgbClr val="592DB1"/>
                </a:solidFill>
              </a:rPr>
              <a:t> 2</a:t>
            </a:r>
            <a:r>
              <a:rPr lang="en-US" sz="2400" dirty="0">
                <a:solidFill>
                  <a:srgbClr val="592DB1"/>
                </a:solidFill>
              </a:rPr>
              <a:t>CrO</a:t>
            </a:r>
            <a:r>
              <a:rPr lang="en-US" sz="2400" baseline="-25000" dirty="0">
                <a:solidFill>
                  <a:srgbClr val="592DB1"/>
                </a:solidFill>
              </a:rPr>
              <a:t> 4</a:t>
            </a:r>
            <a:endParaRPr lang="en-US" sz="2400" dirty="0">
              <a:solidFill>
                <a:srgbClr val="592DB1"/>
              </a:solidFill>
            </a:endParaRPr>
          </a:p>
          <a:p>
            <a:endParaRPr lang="en-US" sz="2400" dirty="0">
              <a:solidFill>
                <a:srgbClr val="592DB1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114800" y="3960812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858000" y="3733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92DB1"/>
                </a:solidFill>
              </a:rPr>
              <a:t>+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39000" y="3733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592DB1"/>
                </a:solidFill>
              </a:rPr>
              <a:t>Cr(V)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762000" y="5029200"/>
            <a:ext cx="1600200" cy="762000"/>
            <a:chOff x="762000" y="4191000"/>
            <a:chExt cx="1600200" cy="762000"/>
          </a:xfrm>
        </p:grpSpPr>
        <p:grpSp>
          <p:nvGrpSpPr>
            <p:cNvPr id="57" name="Group 56"/>
            <p:cNvGrpSpPr/>
            <p:nvPr/>
          </p:nvGrpSpPr>
          <p:grpSpPr>
            <a:xfrm>
              <a:off x="762000" y="4491335"/>
              <a:ext cx="1600200" cy="461665"/>
              <a:chOff x="762000" y="3048000"/>
              <a:chExt cx="1600200" cy="461665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762000" y="3048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592DB1"/>
                    </a:solidFill>
                  </a:rPr>
                  <a:t>R</a:t>
                </a:r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1066800" y="3276600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1371600" y="3048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592DB1"/>
                    </a:solidFill>
                  </a:rPr>
                  <a:t>C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057400" y="30480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592DB1"/>
                    </a:solidFill>
                  </a:rPr>
                  <a:t>O</a:t>
                </a: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1676400" y="3276600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676400" y="3200400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1447800" y="4191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592DB1"/>
                  </a:solidFill>
                </a:rPr>
                <a:t>.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105400" y="3429000"/>
            <a:ext cx="1600200" cy="762000"/>
            <a:chOff x="762000" y="4191000"/>
            <a:chExt cx="1600200" cy="762000"/>
          </a:xfrm>
        </p:grpSpPr>
        <p:grpSp>
          <p:nvGrpSpPr>
            <p:cNvPr id="67" name="Group 56"/>
            <p:cNvGrpSpPr/>
            <p:nvPr/>
          </p:nvGrpSpPr>
          <p:grpSpPr>
            <a:xfrm>
              <a:off x="762000" y="4491335"/>
              <a:ext cx="1600200" cy="461665"/>
              <a:chOff x="762000" y="3048000"/>
              <a:chExt cx="1600200" cy="461665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762000" y="3048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592DB1"/>
                    </a:solidFill>
                  </a:rPr>
                  <a:t>R</a:t>
                </a:r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>
                <a:off x="1066800" y="3276600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1371600" y="3048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592DB1"/>
                    </a:solidFill>
                  </a:rPr>
                  <a:t>C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057400" y="30480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592DB1"/>
                    </a:solidFill>
                  </a:rPr>
                  <a:t>O</a:t>
                </a:r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>
                <a:off x="1676400" y="3276600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676400" y="3200400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1447800" y="4191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592DB1"/>
                  </a:solidFill>
                </a:rPr>
                <a:t>.</a:t>
              </a: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2438400" y="52826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92DB1"/>
                </a:solidFill>
              </a:rPr>
              <a:t>+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819400" y="5265003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592DB1"/>
                </a:solidFill>
              </a:rPr>
              <a:t>H</a:t>
            </a:r>
            <a:r>
              <a:rPr lang="en-US" sz="2400" baseline="-25000" dirty="0">
                <a:solidFill>
                  <a:srgbClr val="592DB1"/>
                </a:solidFill>
              </a:rPr>
              <a:t> 2</a:t>
            </a:r>
            <a:r>
              <a:rPr lang="en-US" sz="2400" dirty="0">
                <a:solidFill>
                  <a:srgbClr val="592DB1"/>
                </a:solidFill>
              </a:rPr>
              <a:t>CrO</a:t>
            </a:r>
            <a:r>
              <a:rPr lang="en-US" sz="2400" baseline="-25000" dirty="0">
                <a:solidFill>
                  <a:srgbClr val="592DB1"/>
                </a:solidFill>
              </a:rPr>
              <a:t> 4</a:t>
            </a:r>
            <a:endParaRPr lang="en-US" sz="2400" dirty="0">
              <a:solidFill>
                <a:srgbClr val="592DB1"/>
              </a:solidFill>
            </a:endParaRPr>
          </a:p>
          <a:p>
            <a:endParaRPr lang="en-US" sz="2400" dirty="0">
              <a:solidFill>
                <a:srgbClr val="592DB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4114800" y="5486400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5105400" y="4639270"/>
            <a:ext cx="2209800" cy="1151930"/>
            <a:chOff x="5181600" y="4567535"/>
            <a:chExt cx="2209800" cy="1151930"/>
          </a:xfrm>
        </p:grpSpPr>
        <p:grpSp>
          <p:nvGrpSpPr>
            <p:cNvPr id="79" name="Group 56"/>
            <p:cNvGrpSpPr/>
            <p:nvPr/>
          </p:nvGrpSpPr>
          <p:grpSpPr>
            <a:xfrm>
              <a:off x="5181600" y="5257800"/>
              <a:ext cx="2209800" cy="461665"/>
              <a:chOff x="762000" y="3048000"/>
              <a:chExt cx="2209800" cy="461665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762000" y="3048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592DB1"/>
                    </a:solidFill>
                  </a:rPr>
                  <a:t>R</a:t>
                </a:r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>
                <a:off x="1066800" y="3276600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1371600" y="3048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592DB1"/>
                    </a:solidFill>
                  </a:rPr>
                  <a:t>C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057400" y="30480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592DB1"/>
                    </a:solidFill>
                  </a:rPr>
                  <a:t>OH</a:t>
                </a:r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1676400" y="3276600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7" name="Straight Connector 86"/>
            <p:cNvCxnSpPr/>
            <p:nvPr/>
          </p:nvCxnSpPr>
          <p:spPr>
            <a:xfrm rot="5400000">
              <a:off x="5790406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5868194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5791200" y="4567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592DB1"/>
                  </a:solidFill>
                </a:rPr>
                <a:t>O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6934200" y="52064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92DB1"/>
                </a:solidFill>
              </a:rPr>
              <a:t>+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315200" y="520642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592DB1"/>
                </a:solidFill>
              </a:rPr>
              <a:t>Cr(V)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57200" y="1126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OXIDATION OF ALDEHYDES TO CARBOXYLIC ACIDS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4800" y="1258431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	Oxidation of aldehydes to </a:t>
            </a:r>
            <a:r>
              <a:rPr lang="en-US" sz="2000" dirty="0" err="1"/>
              <a:t>carboxyclic</a:t>
            </a:r>
            <a:r>
              <a:rPr lang="en-US" sz="2000" dirty="0"/>
              <a:t> acids has been carried out with many </a:t>
            </a:r>
            <a:r>
              <a:rPr lang="en-US" sz="2000" dirty="0" err="1"/>
              <a:t>oxidising</a:t>
            </a:r>
            <a:r>
              <a:rPr lang="en-US" sz="2000" dirty="0"/>
              <a:t> agents, the most popular of which is </a:t>
            </a:r>
            <a:r>
              <a:rPr lang="en-US" sz="2000" dirty="0">
                <a:solidFill>
                  <a:srgbClr val="00CC00"/>
                </a:solidFill>
              </a:rPr>
              <a:t>acidic, basic, or neutral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70C0"/>
                </a:solidFill>
              </a:rPr>
              <a:t>solution of permanganate, chromic acid, silver oxide, bromine, Benedict’s solution and Fehling’s solution.</a:t>
            </a:r>
            <a:r>
              <a:rPr lang="en-US" sz="2000" dirty="0"/>
              <a:t> The mechanism of aldehyde oxidation may be free radical or ionic. Both the mechanisms may take place together. In the free radical mechanism,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aldehydic</a:t>
            </a:r>
            <a:r>
              <a:rPr lang="en-US" sz="2000" dirty="0"/>
              <a:t> hydrogen is abstracted to give an acyl radical, which obtains OH from the </a:t>
            </a:r>
            <a:r>
              <a:rPr lang="en-US" sz="2000" dirty="0" err="1"/>
              <a:t>oxidising</a:t>
            </a:r>
            <a:r>
              <a:rPr lang="en-US" sz="2000" dirty="0"/>
              <a:t> agent, for example: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2286000"/>
            <a:ext cx="1600200" cy="1151930"/>
            <a:chOff x="5181600" y="4567535"/>
            <a:chExt cx="1600200" cy="1151930"/>
          </a:xfrm>
        </p:grpSpPr>
        <p:grpSp>
          <p:nvGrpSpPr>
            <p:cNvPr id="5" name="Group 56"/>
            <p:cNvGrpSpPr/>
            <p:nvPr/>
          </p:nvGrpSpPr>
          <p:grpSpPr>
            <a:xfrm>
              <a:off x="5181600" y="5257800"/>
              <a:ext cx="1600200" cy="461665"/>
              <a:chOff x="762000" y="3048000"/>
              <a:chExt cx="1600200" cy="46166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62000" y="3048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6">
                        <a:lumMod val="50000"/>
                      </a:schemeClr>
                    </a:solidFill>
                  </a:rPr>
                  <a:t>R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1066800" y="3276600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1371600" y="3048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6">
                        <a:lumMod val="50000"/>
                      </a:schemeClr>
                    </a:solidFill>
                  </a:rPr>
                  <a:t>C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057400" y="30480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6">
                        <a:lumMod val="50000"/>
                      </a:schemeClr>
                    </a:solidFill>
                  </a:rPr>
                  <a:t>H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1676400" y="3276600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>
              <a:off x="5790406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5868194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791200" y="4567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</a:rPr>
                <a:t>O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981200" y="2590800"/>
            <a:ext cx="1295400" cy="685800"/>
            <a:chOff x="2286000" y="1143000"/>
            <a:chExt cx="1295400" cy="685800"/>
          </a:xfrm>
        </p:grpSpPr>
        <p:sp>
          <p:nvSpPr>
            <p:cNvPr id="14" name="Left-Right Arrow 13"/>
            <p:cNvSpPr/>
            <p:nvPr/>
          </p:nvSpPr>
          <p:spPr>
            <a:xfrm>
              <a:off x="2286000" y="1600200"/>
              <a:ext cx="1295400" cy="228600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667000" y="1143000"/>
              <a:ext cx="609600" cy="537865"/>
              <a:chOff x="5029200" y="1752600"/>
              <a:chExt cx="609600" cy="537865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5029200" y="18288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6">
                        <a:lumMod val="50000"/>
                      </a:schemeClr>
                    </a:solidFill>
                  </a:rPr>
                  <a:t>OH</a:t>
                </a:r>
              </a:p>
            </p:txBody>
          </p:sp>
          <p:sp>
            <p:nvSpPr>
              <p:cNvPr id="18" name="Flowchart: Connector 17"/>
              <p:cNvSpPr/>
              <p:nvPr/>
            </p:nvSpPr>
            <p:spPr>
              <a:xfrm>
                <a:off x="5181600" y="1752600"/>
                <a:ext cx="228600" cy="152400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accent6">
                        <a:lumMod val="50000"/>
                      </a:schemeClr>
                    </a:solidFill>
                  </a:rPr>
                  <a:t>-</a:t>
                </a:r>
              </a:p>
            </p:txBody>
          </p:sp>
        </p:grpSp>
      </p:grpSp>
      <p:sp>
        <p:nvSpPr>
          <p:cNvPr id="30" name="Flowchart: Connector 29"/>
          <p:cNvSpPr/>
          <p:nvPr/>
        </p:nvSpPr>
        <p:spPr>
          <a:xfrm>
            <a:off x="4191000" y="2209800"/>
            <a:ext cx="228600" cy="1524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-</a:t>
            </a:r>
          </a:p>
        </p:txBody>
      </p:sp>
      <p:sp>
        <p:nvSpPr>
          <p:cNvPr id="38" name="Circular Arrow 37"/>
          <p:cNvSpPr/>
          <p:nvPr/>
        </p:nvSpPr>
        <p:spPr>
          <a:xfrm rot="11180398" flipH="1">
            <a:off x="4530936" y="2992926"/>
            <a:ext cx="491600" cy="663586"/>
          </a:xfrm>
          <a:prstGeom prst="circular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505200" y="2226239"/>
            <a:ext cx="1600200" cy="1893026"/>
            <a:chOff x="3657600" y="778439"/>
            <a:chExt cx="1600200" cy="1893026"/>
          </a:xfrm>
        </p:grpSpPr>
        <p:grpSp>
          <p:nvGrpSpPr>
            <p:cNvPr id="20" name="Group 19"/>
            <p:cNvGrpSpPr/>
            <p:nvPr/>
          </p:nvGrpSpPr>
          <p:grpSpPr>
            <a:xfrm>
              <a:off x="3657600" y="838200"/>
              <a:ext cx="1600200" cy="1151930"/>
              <a:chOff x="5181600" y="4567535"/>
              <a:chExt cx="1600200" cy="1151930"/>
            </a:xfrm>
          </p:grpSpPr>
          <p:grpSp>
            <p:nvGrpSpPr>
              <p:cNvPr id="21" name="Group 56"/>
              <p:cNvGrpSpPr/>
              <p:nvPr/>
            </p:nvGrpSpPr>
            <p:grpSpPr>
              <a:xfrm>
                <a:off x="5181600" y="5257800"/>
                <a:ext cx="1600200" cy="461665"/>
                <a:chOff x="762000" y="3048000"/>
                <a:chExt cx="1600200" cy="461665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762000" y="3048000"/>
                  <a:ext cx="533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accent6">
                          <a:lumMod val="50000"/>
                        </a:schemeClr>
                      </a:solidFill>
                    </a:rPr>
                    <a:t>R</a:t>
                  </a:r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1066800" y="3276600"/>
                  <a:ext cx="3048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Box 26"/>
                <p:cNvSpPr txBox="1"/>
                <p:nvPr/>
              </p:nvSpPr>
              <p:spPr>
                <a:xfrm>
                  <a:off x="1371600" y="3048000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accent6">
                          <a:lumMod val="50000"/>
                        </a:schemeClr>
                      </a:solidFill>
                    </a:rPr>
                    <a:t>C</a:t>
                  </a: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2057400" y="3048000"/>
                  <a:ext cx="3048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accent6">
                          <a:lumMod val="50000"/>
                        </a:schemeClr>
                      </a:solidFill>
                    </a:rPr>
                    <a:t>H</a:t>
                  </a:r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676400" y="3276600"/>
                  <a:ext cx="381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Straight Connector 21"/>
              <p:cNvCxnSpPr/>
              <p:nvPr/>
            </p:nvCxnSpPr>
            <p:spPr>
              <a:xfrm rot="5400000">
                <a:off x="5791994" y="5100141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5791200" y="4567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6">
                        <a:lumMod val="50000"/>
                      </a:schemeClr>
                    </a:solidFill>
                  </a:rPr>
                  <a:t>O</a:t>
                </a:r>
              </a:p>
            </p:txBody>
          </p:sp>
        </p:grpSp>
        <p:sp>
          <p:nvSpPr>
            <p:cNvPr id="32" name="Circular Arrow 31"/>
            <p:cNvSpPr/>
            <p:nvPr/>
          </p:nvSpPr>
          <p:spPr>
            <a:xfrm rot="5400000">
              <a:off x="4330509" y="638930"/>
              <a:ext cx="609600" cy="888618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5400000">
              <a:off x="4267994" y="21328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267200" y="22098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</a:rPr>
                <a:t>OH</a:t>
              </a: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>
            <a:off x="5334000" y="3200400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Connector 30"/>
          <p:cNvSpPr/>
          <p:nvPr/>
        </p:nvSpPr>
        <p:spPr>
          <a:xfrm>
            <a:off x="5791200" y="2667000"/>
            <a:ext cx="228600" cy="1524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-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00800" y="2971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RCOOH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58000" y="33014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400800" y="37439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HMnO</a:t>
            </a:r>
            <a:r>
              <a:rPr lang="en-US" sz="2400" baseline="-25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baseline="30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6706394" y="4647406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029200" y="5181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RCOO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96000" y="5105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77000" y="5181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en-US" sz="2400" baseline="-25000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20000" y="5177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15200" y="5105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57" name="Flowchart: Connector 56"/>
          <p:cNvSpPr/>
          <p:nvPr/>
        </p:nvSpPr>
        <p:spPr>
          <a:xfrm>
            <a:off x="5791200" y="5105400"/>
            <a:ext cx="228600" cy="1524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-</a:t>
            </a:r>
          </a:p>
        </p:txBody>
      </p:sp>
      <p:sp>
        <p:nvSpPr>
          <p:cNvPr id="58" name="Flowchart: Connector 57"/>
          <p:cNvSpPr/>
          <p:nvPr/>
        </p:nvSpPr>
        <p:spPr>
          <a:xfrm>
            <a:off x="7010400" y="5105400"/>
            <a:ext cx="228600" cy="1524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-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57800" y="2743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en-US" sz="2400" baseline="-25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34000" y="31959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slow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52400" y="7575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alkaline permanganate, the ionic mechanism is as follows: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524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mechanism is similar with KmnO</a:t>
            </a:r>
            <a:r>
              <a:rPr lang="en-US" sz="24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also.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905470"/>
            <a:ext cx="1600200" cy="1151930"/>
            <a:chOff x="5181600" y="4567535"/>
            <a:chExt cx="1600200" cy="1151930"/>
          </a:xfrm>
        </p:grpSpPr>
        <p:grpSp>
          <p:nvGrpSpPr>
            <p:cNvPr id="4" name="Group 56"/>
            <p:cNvGrpSpPr/>
            <p:nvPr/>
          </p:nvGrpSpPr>
          <p:grpSpPr>
            <a:xfrm>
              <a:off x="5181600" y="5257800"/>
              <a:ext cx="1600200" cy="461665"/>
              <a:chOff x="762000" y="3048000"/>
              <a:chExt cx="1600200" cy="46166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762000" y="3048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17AD25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1066800" y="3276600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1371600" y="3048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17AD25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057400" y="30480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17AD25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1676400" y="3276600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>
              <a:off x="5790406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5868194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791200" y="4567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17AD25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09800" y="1482804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7AD25"/>
                </a:solidFill>
                <a:latin typeface="Times New Roman" pitchFamily="18" charset="0"/>
                <a:cs typeface="Times New Roman" pitchFamily="18" charset="0"/>
              </a:rPr>
              <a:t>HMnO</a:t>
            </a:r>
            <a:r>
              <a:rPr lang="en-US" sz="2400" baseline="-25000" dirty="0">
                <a:solidFill>
                  <a:srgbClr val="17AD25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solidFill>
                  <a:srgbClr val="17AD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7AD25"/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000" dirty="0">
                <a:solidFill>
                  <a:srgbClr val="17AD25"/>
                </a:solidFill>
                <a:latin typeface="Times New Roman" pitchFamily="18" charset="0"/>
                <a:cs typeface="Times New Roman" pitchFamily="18" charset="0"/>
              </a:rPr>
              <a:t>(VII)</a:t>
            </a:r>
            <a:endParaRPr lang="en-US" sz="2000" baseline="-25000" dirty="0">
              <a:solidFill>
                <a:srgbClr val="17AD2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solidFill>
                <a:srgbClr val="17AD2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05200" y="1751012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10200" y="1065212"/>
            <a:ext cx="381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91200" y="8337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en-US" sz="24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419599" y="707845"/>
            <a:ext cx="1892564" cy="1970823"/>
            <a:chOff x="4419600" y="700642"/>
            <a:chExt cx="1600200" cy="1970823"/>
          </a:xfrm>
        </p:grpSpPr>
        <p:grpSp>
          <p:nvGrpSpPr>
            <p:cNvPr id="16" name="Group 15"/>
            <p:cNvGrpSpPr/>
            <p:nvPr/>
          </p:nvGrpSpPr>
          <p:grpSpPr>
            <a:xfrm>
              <a:off x="4419600" y="838200"/>
              <a:ext cx="1600200" cy="1833265"/>
              <a:chOff x="3657600" y="838200"/>
              <a:chExt cx="1600200" cy="1833265"/>
            </a:xfrm>
          </p:grpSpPr>
          <p:grpSp>
            <p:nvGrpSpPr>
              <p:cNvPr id="17" name="Group 19"/>
              <p:cNvGrpSpPr/>
              <p:nvPr/>
            </p:nvGrpSpPr>
            <p:grpSpPr>
              <a:xfrm>
                <a:off x="3657600" y="838200"/>
                <a:ext cx="1600200" cy="1151930"/>
                <a:chOff x="5181600" y="4567535"/>
                <a:chExt cx="1600200" cy="1151930"/>
              </a:xfrm>
            </p:grpSpPr>
            <p:grpSp>
              <p:nvGrpSpPr>
                <p:cNvPr id="21" name="Group 56"/>
                <p:cNvGrpSpPr/>
                <p:nvPr/>
              </p:nvGrpSpPr>
              <p:grpSpPr>
                <a:xfrm>
                  <a:off x="5181600" y="5257800"/>
                  <a:ext cx="1600200" cy="461665"/>
                  <a:chOff x="762000" y="3048000"/>
                  <a:chExt cx="1600200" cy="461665"/>
                </a:xfrm>
              </p:grpSpPr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762000" y="3048000"/>
                    <a:ext cx="5334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17AD25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R</a:t>
                    </a:r>
                  </a:p>
                </p:txBody>
              </p: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1066800" y="3276600"/>
                    <a:ext cx="304800" cy="158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1371600" y="3048000"/>
                    <a:ext cx="4572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17AD25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2057400" y="3048000"/>
                    <a:ext cx="3048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17AD25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H</a:t>
                    </a:r>
                  </a:p>
                </p:txBody>
              </p: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1676400" y="3276600"/>
                    <a:ext cx="381000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" name="Straight Connector 21"/>
                <p:cNvCxnSpPr/>
                <p:nvPr/>
              </p:nvCxnSpPr>
              <p:spPr>
                <a:xfrm rot="5400000">
                  <a:off x="5791994" y="5100141"/>
                  <a:ext cx="3048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/>
                <p:cNvSpPr txBox="1"/>
                <p:nvPr/>
              </p:nvSpPr>
              <p:spPr>
                <a:xfrm>
                  <a:off x="5791200" y="4567535"/>
                  <a:ext cx="3048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17AD25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</p:grpSp>
          <p:cxnSp>
            <p:nvCxnSpPr>
              <p:cNvPr id="19" name="Straight Connector 18"/>
              <p:cNvCxnSpPr/>
              <p:nvPr/>
            </p:nvCxnSpPr>
            <p:spPr>
              <a:xfrm rot="5400000">
                <a:off x="4267994" y="2132806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4267200" y="22098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17AD25"/>
                    </a:solidFill>
                    <a:latin typeface="Times New Roman" pitchFamily="18" charset="0"/>
                    <a:cs typeface="Times New Roman" pitchFamily="18" charset="0"/>
                  </a:rPr>
                  <a:t>OH</a:t>
                </a:r>
              </a:p>
            </p:txBody>
          </p:sp>
        </p:grpSp>
        <p:sp>
          <p:nvSpPr>
            <p:cNvPr id="30" name="U-Turn Arrow 29"/>
            <p:cNvSpPr/>
            <p:nvPr/>
          </p:nvSpPr>
          <p:spPr>
            <a:xfrm rot="324540">
              <a:off x="5333345" y="700642"/>
              <a:ext cx="582447" cy="327215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569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7AD2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Bent Arrow 31"/>
            <p:cNvSpPr/>
            <p:nvPr/>
          </p:nvSpPr>
          <p:spPr>
            <a:xfrm flipH="1">
              <a:off x="5257800" y="1219200"/>
              <a:ext cx="381000" cy="457200"/>
            </a:xfrm>
            <a:prstGeom prst="bentArrow">
              <a:avLst>
                <a:gd name="adj1" fmla="val 13923"/>
                <a:gd name="adj2" fmla="val 25000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7AD2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32628" y="4366853"/>
            <a:ext cx="1810485" cy="1951982"/>
            <a:chOff x="4419600" y="719483"/>
            <a:chExt cx="1600200" cy="1951982"/>
          </a:xfrm>
        </p:grpSpPr>
        <p:grpSp>
          <p:nvGrpSpPr>
            <p:cNvPr id="35" name="Group 15"/>
            <p:cNvGrpSpPr/>
            <p:nvPr/>
          </p:nvGrpSpPr>
          <p:grpSpPr>
            <a:xfrm>
              <a:off x="4419600" y="838200"/>
              <a:ext cx="1600200" cy="1833265"/>
              <a:chOff x="3657600" y="838200"/>
              <a:chExt cx="1600200" cy="1833265"/>
            </a:xfrm>
          </p:grpSpPr>
          <p:grpSp>
            <p:nvGrpSpPr>
              <p:cNvPr id="38" name="Group 19"/>
              <p:cNvGrpSpPr/>
              <p:nvPr/>
            </p:nvGrpSpPr>
            <p:grpSpPr>
              <a:xfrm>
                <a:off x="3657600" y="838200"/>
                <a:ext cx="1600200" cy="1151930"/>
                <a:chOff x="5181600" y="4567535"/>
                <a:chExt cx="1600200" cy="1151930"/>
              </a:xfrm>
            </p:grpSpPr>
            <p:grpSp>
              <p:nvGrpSpPr>
                <p:cNvPr id="41" name="Group 56"/>
                <p:cNvGrpSpPr/>
                <p:nvPr/>
              </p:nvGrpSpPr>
              <p:grpSpPr>
                <a:xfrm>
                  <a:off x="5181600" y="5257800"/>
                  <a:ext cx="1600200" cy="461665"/>
                  <a:chOff x="762000" y="3048000"/>
                  <a:chExt cx="1600200" cy="461665"/>
                </a:xfrm>
              </p:grpSpPr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762000" y="3048000"/>
                    <a:ext cx="5334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R</a:t>
                    </a:r>
                  </a:p>
                </p:txBody>
              </p: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1066800" y="3276600"/>
                    <a:ext cx="304800" cy="158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1371600" y="3048000"/>
                    <a:ext cx="4572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2057400" y="3048000"/>
                    <a:ext cx="3048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H</a:t>
                    </a:r>
                  </a:p>
                </p:txBody>
              </p: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1676400" y="3276600"/>
                    <a:ext cx="381000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5791994" y="5100141"/>
                  <a:ext cx="3048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extBox 42"/>
                <p:cNvSpPr txBox="1"/>
                <p:nvPr/>
              </p:nvSpPr>
              <p:spPr>
                <a:xfrm>
                  <a:off x="5791200" y="4567535"/>
                  <a:ext cx="3048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</p:grpSp>
          <p:cxnSp>
            <p:nvCxnSpPr>
              <p:cNvPr id="39" name="Straight Connector 38"/>
              <p:cNvCxnSpPr/>
              <p:nvPr/>
            </p:nvCxnSpPr>
            <p:spPr>
              <a:xfrm rot="5400000">
                <a:off x="4267994" y="2132806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4267200" y="22098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OH</a:t>
                </a:r>
              </a:p>
            </p:txBody>
          </p:sp>
        </p:grpSp>
        <p:sp>
          <p:nvSpPr>
            <p:cNvPr id="36" name="U-Turn Arrow 35"/>
            <p:cNvSpPr/>
            <p:nvPr/>
          </p:nvSpPr>
          <p:spPr>
            <a:xfrm rot="324540">
              <a:off x="5430663" y="719483"/>
              <a:ext cx="582447" cy="327215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569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Bent Arrow 36"/>
            <p:cNvSpPr/>
            <p:nvPr/>
          </p:nvSpPr>
          <p:spPr>
            <a:xfrm flipH="1">
              <a:off x="5257800" y="1219200"/>
              <a:ext cx="381000" cy="457200"/>
            </a:xfrm>
            <a:prstGeom prst="bentArrow">
              <a:avLst>
                <a:gd name="adj1" fmla="val 13923"/>
                <a:gd name="adj2" fmla="val 25000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Flowchart: Connector 50"/>
          <p:cNvSpPr/>
          <p:nvPr/>
        </p:nvSpPr>
        <p:spPr>
          <a:xfrm>
            <a:off x="6553200" y="1290935"/>
            <a:ext cx="228600" cy="1524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1367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6477000" y="5481935"/>
            <a:ext cx="762000" cy="537865"/>
            <a:chOff x="5638800" y="1219200"/>
            <a:chExt cx="762000" cy="537865"/>
          </a:xfrm>
        </p:grpSpPr>
        <p:sp>
          <p:nvSpPr>
            <p:cNvPr id="54" name="Flowchart: Connector 53"/>
            <p:cNvSpPr/>
            <p:nvPr/>
          </p:nvSpPr>
          <p:spPr>
            <a:xfrm>
              <a:off x="5715000" y="1219200"/>
              <a:ext cx="228600" cy="1524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38800" y="12954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>
            <a:off x="6324600" y="540443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7400" y="44900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24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152400" y="4481105"/>
            <a:ext cx="1600200" cy="1151930"/>
            <a:chOff x="5181600" y="4567535"/>
            <a:chExt cx="1600200" cy="1151930"/>
          </a:xfrm>
        </p:grpSpPr>
        <p:grpSp>
          <p:nvGrpSpPr>
            <p:cNvPr id="59" name="Group 56"/>
            <p:cNvGrpSpPr/>
            <p:nvPr/>
          </p:nvGrpSpPr>
          <p:grpSpPr>
            <a:xfrm>
              <a:off x="5181600" y="5257800"/>
              <a:ext cx="1600200" cy="461665"/>
              <a:chOff x="762000" y="3048000"/>
              <a:chExt cx="1600200" cy="461665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762000" y="3048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1066800" y="3276600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1371600" y="3048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057400" y="30480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1676400" y="3276600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>
            <a:xfrm rot="5400000">
              <a:off x="5790406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5868194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5791200" y="4567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209800" y="509517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24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Cr(VI)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505200" y="5402847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7239000" y="833735"/>
            <a:ext cx="1219200" cy="1833265"/>
            <a:chOff x="3657600" y="838200"/>
            <a:chExt cx="1219200" cy="1833265"/>
          </a:xfrm>
        </p:grpSpPr>
        <p:grpSp>
          <p:nvGrpSpPr>
            <p:cNvPr id="72" name="Group 19"/>
            <p:cNvGrpSpPr/>
            <p:nvPr/>
          </p:nvGrpSpPr>
          <p:grpSpPr>
            <a:xfrm>
              <a:off x="3657600" y="838200"/>
              <a:ext cx="1066800" cy="1151930"/>
              <a:chOff x="5181600" y="4567535"/>
              <a:chExt cx="1066800" cy="1151930"/>
            </a:xfrm>
          </p:grpSpPr>
          <p:grpSp>
            <p:nvGrpSpPr>
              <p:cNvPr id="76" name="Group 56"/>
              <p:cNvGrpSpPr/>
              <p:nvPr/>
            </p:nvGrpSpPr>
            <p:grpSpPr>
              <a:xfrm>
                <a:off x="5181600" y="5257800"/>
                <a:ext cx="1066800" cy="461665"/>
                <a:chOff x="762000" y="3048000"/>
                <a:chExt cx="1066800" cy="461665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762000" y="3048000"/>
                  <a:ext cx="533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17AD25"/>
                      </a:solidFill>
                    </a:rPr>
                    <a:t>R</a:t>
                  </a:r>
                </a:p>
              </p:txBody>
            </p: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066800" y="3276600"/>
                  <a:ext cx="3048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1" name="TextBox 80"/>
                <p:cNvSpPr txBox="1"/>
                <p:nvPr/>
              </p:nvSpPr>
              <p:spPr>
                <a:xfrm>
                  <a:off x="1371600" y="3048000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17AD25"/>
                      </a:solidFill>
                    </a:rPr>
                    <a:t>C</a:t>
                  </a:r>
                </a:p>
              </p:txBody>
            </p:sp>
          </p:grpSp>
          <p:cxnSp>
            <p:nvCxnSpPr>
              <p:cNvPr id="77" name="Straight Connector 76"/>
              <p:cNvCxnSpPr/>
              <p:nvPr/>
            </p:nvCxnSpPr>
            <p:spPr>
              <a:xfrm rot="5400000">
                <a:off x="5791994" y="5100141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5791200" y="4567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17AD25"/>
                    </a:solidFill>
                  </a:rPr>
                  <a:t>O</a:t>
                </a:r>
              </a:p>
            </p:txBody>
          </p:sp>
        </p:grpSp>
        <p:cxnSp>
          <p:nvCxnSpPr>
            <p:cNvPr id="74" name="Straight Connector 73"/>
            <p:cNvCxnSpPr/>
            <p:nvPr/>
          </p:nvCxnSpPr>
          <p:spPr>
            <a:xfrm rot="5400000">
              <a:off x="4267994" y="21328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4267200" y="22098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17AD25"/>
                  </a:solidFill>
                </a:rPr>
                <a:t>OH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rot="5400000">
            <a:off x="7925594" y="1370806"/>
            <a:ext cx="3048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828800" y="14726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7AD25"/>
                </a:solidFill>
              </a:rPr>
              <a:t>+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28800" y="504826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+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077200" y="1447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+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7239000" y="4490035"/>
            <a:ext cx="1219200" cy="1833265"/>
            <a:chOff x="3657600" y="838200"/>
            <a:chExt cx="1219200" cy="1833265"/>
          </a:xfrm>
        </p:grpSpPr>
        <p:grpSp>
          <p:nvGrpSpPr>
            <p:cNvPr id="89" name="Group 19"/>
            <p:cNvGrpSpPr/>
            <p:nvPr/>
          </p:nvGrpSpPr>
          <p:grpSpPr>
            <a:xfrm>
              <a:off x="3657600" y="838200"/>
              <a:ext cx="1066800" cy="1151930"/>
              <a:chOff x="5181600" y="4567535"/>
              <a:chExt cx="1066800" cy="1151930"/>
            </a:xfrm>
          </p:grpSpPr>
          <p:grpSp>
            <p:nvGrpSpPr>
              <p:cNvPr id="92" name="Group 56"/>
              <p:cNvGrpSpPr/>
              <p:nvPr/>
            </p:nvGrpSpPr>
            <p:grpSpPr>
              <a:xfrm>
                <a:off x="5181600" y="5257800"/>
                <a:ext cx="1066800" cy="461665"/>
                <a:chOff x="762000" y="3048000"/>
                <a:chExt cx="1066800" cy="461665"/>
              </a:xfrm>
            </p:grpSpPr>
            <p:sp>
              <p:nvSpPr>
                <p:cNvPr id="95" name="TextBox 94"/>
                <p:cNvSpPr txBox="1"/>
                <p:nvPr/>
              </p:nvSpPr>
              <p:spPr>
                <a:xfrm>
                  <a:off x="762000" y="3048000"/>
                  <a:ext cx="533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002060"/>
                      </a:solidFill>
                    </a:rPr>
                    <a:t>R</a:t>
                  </a:r>
                </a:p>
              </p:txBody>
            </p: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1066800" y="3276600"/>
                  <a:ext cx="3048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7" name="TextBox 96"/>
                <p:cNvSpPr txBox="1"/>
                <p:nvPr/>
              </p:nvSpPr>
              <p:spPr>
                <a:xfrm>
                  <a:off x="1371600" y="3048000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002060"/>
                      </a:solidFill>
                    </a:rPr>
                    <a:t>C</a:t>
                  </a:r>
                </a:p>
              </p:txBody>
            </p:sp>
          </p:grpSp>
          <p:cxnSp>
            <p:nvCxnSpPr>
              <p:cNvPr id="93" name="Straight Connector 92"/>
              <p:cNvCxnSpPr/>
              <p:nvPr/>
            </p:nvCxnSpPr>
            <p:spPr>
              <a:xfrm rot="5400000">
                <a:off x="5791994" y="5100141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4" name="TextBox 93"/>
              <p:cNvSpPr txBox="1"/>
              <p:nvPr/>
            </p:nvSpPr>
            <p:spPr>
              <a:xfrm>
                <a:off x="5791200" y="4567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</a:rPr>
                  <a:t>O</a:t>
                </a:r>
              </a:p>
            </p:txBody>
          </p:sp>
        </p:grpSp>
        <p:cxnSp>
          <p:nvCxnSpPr>
            <p:cNvPr id="90" name="Straight Connector 89"/>
            <p:cNvCxnSpPr/>
            <p:nvPr/>
          </p:nvCxnSpPr>
          <p:spPr>
            <a:xfrm rot="5400000">
              <a:off x="4267994" y="21328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4267200" y="22098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OH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6858000" y="2659559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7AD25"/>
                </a:solidFill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en-US" sz="2400" baseline="-25000" dirty="0">
                <a:solidFill>
                  <a:srgbClr val="17AD25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US" sz="2000" dirty="0" err="1">
                <a:solidFill>
                  <a:srgbClr val="17AD25"/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000" dirty="0">
                <a:solidFill>
                  <a:srgbClr val="17AD25"/>
                </a:solidFill>
                <a:latin typeface="Times New Roman" pitchFamily="18" charset="0"/>
                <a:cs typeface="Times New Roman" pitchFamily="18" charset="0"/>
              </a:rPr>
              <a:t>(V)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772400" y="26156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+</a:t>
            </a:r>
          </a:p>
        </p:txBody>
      </p:sp>
      <p:sp>
        <p:nvSpPr>
          <p:cNvPr id="102" name="Flowchart: Connector 101"/>
          <p:cNvSpPr/>
          <p:nvPr/>
        </p:nvSpPr>
        <p:spPr>
          <a:xfrm>
            <a:off x="7391400" y="2590800"/>
            <a:ext cx="228600" cy="1524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-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781800" y="6096000"/>
            <a:ext cx="1219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HCrO</a:t>
            </a:r>
            <a:r>
              <a:rPr lang="en-US" sz="24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Cr(IV)</a:t>
            </a:r>
            <a:endParaRPr lang="en-US" sz="2000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153400" y="5105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+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848600" y="61208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+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458200" y="5181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BH</a:t>
            </a:r>
          </a:p>
        </p:txBody>
      </p:sp>
      <p:sp>
        <p:nvSpPr>
          <p:cNvPr id="113" name="Flowchart: Connector 112"/>
          <p:cNvSpPr/>
          <p:nvPr/>
        </p:nvSpPr>
        <p:spPr>
          <a:xfrm>
            <a:off x="7391400" y="6019800"/>
            <a:ext cx="228600" cy="1524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-</a:t>
            </a: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6324600" y="1752600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486400" y="4722812"/>
            <a:ext cx="381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7925594" y="5028406"/>
            <a:ext cx="3048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8458200" y="1524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7AD25"/>
                </a:solidFill>
              </a:rPr>
              <a:t>BH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52400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neutral and acidic permanganate, the following ionic mechanism has been proposed: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52400" y="36531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Similarly, with H</a:t>
            </a:r>
            <a:r>
              <a:rPr lang="en-US" sz="24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24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the ionic mechanism is follows: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887140"/>
            <a:ext cx="1600200" cy="1151930"/>
            <a:chOff x="5181600" y="4567535"/>
            <a:chExt cx="1600200" cy="1151930"/>
          </a:xfrm>
        </p:grpSpPr>
        <p:grpSp>
          <p:nvGrpSpPr>
            <p:cNvPr id="4" name="Group 56"/>
            <p:cNvGrpSpPr/>
            <p:nvPr/>
          </p:nvGrpSpPr>
          <p:grpSpPr>
            <a:xfrm>
              <a:off x="5181600" y="5257800"/>
              <a:ext cx="1600200" cy="461665"/>
              <a:chOff x="762000" y="3048000"/>
              <a:chExt cx="1600200" cy="46166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762000" y="3048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AC1823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1066800" y="3276600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1371600" y="3048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AC1823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057400" y="30480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AC1823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1676400" y="3276600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>
              <a:off x="5790406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5868194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791200" y="4567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AC1823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676400" y="245429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AC1823"/>
                </a:solidFill>
              </a:rPr>
              <a:t>+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52800" y="257740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AC1823"/>
                </a:solidFill>
                <a:latin typeface="Times New Roman" pitchFamily="18" charset="0"/>
                <a:cs typeface="Times New Roman" pitchFamily="18" charset="0"/>
              </a:rPr>
              <a:t>R’H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600" y="245429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AC1823"/>
                </a:solidFill>
              </a:rPr>
              <a:t>+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57400" y="2277070"/>
            <a:ext cx="1371600" cy="756285"/>
            <a:chOff x="1295400" y="4201180"/>
            <a:chExt cx="1588168" cy="756285"/>
          </a:xfrm>
        </p:grpSpPr>
        <p:sp>
          <p:nvSpPr>
            <p:cNvPr id="17" name="TextBox 16"/>
            <p:cNvSpPr txBox="1"/>
            <p:nvPr/>
          </p:nvSpPr>
          <p:spPr>
            <a:xfrm>
              <a:off x="1295400" y="44958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AC1823"/>
                  </a:solidFill>
                  <a:latin typeface="Times New Roman" pitchFamily="18" charset="0"/>
                  <a:cs typeface="Times New Roman" pitchFamily="18" charset="0"/>
                </a:rPr>
                <a:t>R’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59568" y="4201180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AC1823"/>
                  </a:solidFill>
                </a:rPr>
                <a:t>.</a:t>
              </a: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2590800" y="2808882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419600" y="1896070"/>
            <a:ext cx="1066800" cy="1151930"/>
            <a:chOff x="5181600" y="4567535"/>
            <a:chExt cx="1066800" cy="1151930"/>
          </a:xfrm>
        </p:grpSpPr>
        <p:grpSp>
          <p:nvGrpSpPr>
            <p:cNvPr id="22" name="Group 56"/>
            <p:cNvGrpSpPr/>
            <p:nvPr/>
          </p:nvGrpSpPr>
          <p:grpSpPr>
            <a:xfrm>
              <a:off x="5181600" y="5257800"/>
              <a:ext cx="1066800" cy="461665"/>
              <a:chOff x="762000" y="3048000"/>
              <a:chExt cx="1066800" cy="46166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762000" y="3048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AC1823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066800" y="3276600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1371600" y="3048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AC1823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 rot="5400000">
              <a:off x="5790406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5868194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791200" y="4567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AC1823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181600" y="2287250"/>
            <a:ext cx="131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C1823"/>
                </a:solidFill>
              </a:rPr>
              <a:t>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486400" y="2810470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638800" y="235327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AC1823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>
                <a:solidFill>
                  <a:srgbClr val="AC182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solidFill>
                <a:srgbClr val="AC182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610600" y="2277070"/>
            <a:ext cx="131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C1823"/>
                </a:solidFill>
              </a:rPr>
              <a:t>.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6400800" y="1896070"/>
            <a:ext cx="2362200" cy="1151930"/>
            <a:chOff x="6400800" y="1600200"/>
            <a:chExt cx="2362200" cy="1151930"/>
          </a:xfrm>
        </p:grpSpPr>
        <p:grpSp>
          <p:nvGrpSpPr>
            <p:cNvPr id="35" name="Group 34"/>
            <p:cNvGrpSpPr/>
            <p:nvPr/>
          </p:nvGrpSpPr>
          <p:grpSpPr>
            <a:xfrm>
              <a:off x="6400800" y="1600200"/>
              <a:ext cx="1600200" cy="1151930"/>
              <a:chOff x="5181600" y="4567535"/>
              <a:chExt cx="1600200" cy="1151930"/>
            </a:xfrm>
          </p:grpSpPr>
          <p:grpSp>
            <p:nvGrpSpPr>
              <p:cNvPr id="36" name="Group 56"/>
              <p:cNvGrpSpPr/>
              <p:nvPr/>
            </p:nvGrpSpPr>
            <p:grpSpPr>
              <a:xfrm>
                <a:off x="5181600" y="5257800"/>
                <a:ext cx="1600200" cy="461665"/>
                <a:chOff x="762000" y="3048000"/>
                <a:chExt cx="1600200" cy="461665"/>
              </a:xfrm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762000" y="3048000"/>
                  <a:ext cx="533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AC1823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066800" y="3276600"/>
                  <a:ext cx="3048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1371600" y="3048000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AC1823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057400" y="3048000"/>
                  <a:ext cx="3048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AC1823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1676400" y="3276600"/>
                  <a:ext cx="381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Connector 36"/>
              <p:cNvCxnSpPr/>
              <p:nvPr/>
            </p:nvCxnSpPr>
            <p:spPr>
              <a:xfrm rot="5400000">
                <a:off x="5790406" y="5104606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5868194" y="5104606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5791200" y="4567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AC1823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cxnSp>
          <p:nvCxnSpPr>
            <p:cNvPr id="55" name="Straight Connector 54"/>
            <p:cNvCxnSpPr/>
            <p:nvPr/>
          </p:nvCxnSpPr>
          <p:spPr>
            <a:xfrm>
              <a:off x="8077200" y="2514600"/>
              <a:ext cx="381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8458200" y="2286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AC1823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 rot="5400000">
            <a:off x="6477000" y="4181276"/>
            <a:ext cx="1371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7239000" y="3487340"/>
            <a:ext cx="1600200" cy="1151930"/>
            <a:chOff x="5181600" y="4567535"/>
            <a:chExt cx="1600200" cy="1151930"/>
          </a:xfrm>
        </p:grpSpPr>
        <p:grpSp>
          <p:nvGrpSpPr>
            <p:cNvPr id="63" name="Group 56"/>
            <p:cNvGrpSpPr/>
            <p:nvPr/>
          </p:nvGrpSpPr>
          <p:grpSpPr>
            <a:xfrm>
              <a:off x="5181600" y="5257800"/>
              <a:ext cx="1600200" cy="461665"/>
              <a:chOff x="762000" y="3048000"/>
              <a:chExt cx="1600200" cy="461665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762000" y="3048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AC1823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1066800" y="3276600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9" name="TextBox 68"/>
              <p:cNvSpPr txBox="1"/>
              <p:nvPr/>
            </p:nvSpPr>
            <p:spPr>
              <a:xfrm>
                <a:off x="1371600" y="3048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AC1823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057400" y="30480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AC1823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>
                <a:off x="1676400" y="3276600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>
            <a:xfrm rot="5400000">
              <a:off x="5790406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868194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791200" y="4567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AC1823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019800" y="3487340"/>
            <a:ext cx="1066800" cy="1151930"/>
            <a:chOff x="5181600" y="4567535"/>
            <a:chExt cx="1066800" cy="1151930"/>
          </a:xfrm>
        </p:grpSpPr>
        <p:grpSp>
          <p:nvGrpSpPr>
            <p:cNvPr id="73" name="Group 56"/>
            <p:cNvGrpSpPr/>
            <p:nvPr/>
          </p:nvGrpSpPr>
          <p:grpSpPr>
            <a:xfrm>
              <a:off x="5181600" y="5257800"/>
              <a:ext cx="1066800" cy="461665"/>
              <a:chOff x="762000" y="3048000"/>
              <a:chExt cx="1066800" cy="461665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762000" y="3048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AC1823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>
                <a:off x="1066800" y="3276600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9" name="TextBox 78"/>
              <p:cNvSpPr txBox="1"/>
              <p:nvPr/>
            </p:nvSpPr>
            <p:spPr>
              <a:xfrm>
                <a:off x="1371600" y="3048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AC1823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  <p:cxnSp>
          <p:nvCxnSpPr>
            <p:cNvPr id="74" name="Straight Connector 73"/>
            <p:cNvCxnSpPr/>
            <p:nvPr/>
          </p:nvCxnSpPr>
          <p:spPr>
            <a:xfrm rot="5400000">
              <a:off x="5790406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5868194" y="5104606"/>
              <a:ext cx="304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5791200" y="4567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AC1823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6781800" y="3887450"/>
            <a:ext cx="131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C1823"/>
                </a:solidFill>
              </a:rPr>
              <a:t>.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5715000" y="4410670"/>
            <a:ext cx="3048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5715000" y="5020270"/>
            <a:ext cx="2362200" cy="1151930"/>
            <a:chOff x="6400800" y="1600200"/>
            <a:chExt cx="2362200" cy="1151930"/>
          </a:xfrm>
        </p:grpSpPr>
        <p:grpSp>
          <p:nvGrpSpPr>
            <p:cNvPr id="84" name="Group 34"/>
            <p:cNvGrpSpPr/>
            <p:nvPr/>
          </p:nvGrpSpPr>
          <p:grpSpPr>
            <a:xfrm>
              <a:off x="6400800" y="1600200"/>
              <a:ext cx="1600200" cy="1151930"/>
              <a:chOff x="5181600" y="4567535"/>
              <a:chExt cx="1600200" cy="1151930"/>
            </a:xfrm>
          </p:grpSpPr>
          <p:grpSp>
            <p:nvGrpSpPr>
              <p:cNvPr id="87" name="Group 56"/>
              <p:cNvGrpSpPr/>
              <p:nvPr/>
            </p:nvGrpSpPr>
            <p:grpSpPr>
              <a:xfrm>
                <a:off x="5181600" y="5257800"/>
                <a:ext cx="1600200" cy="461665"/>
                <a:chOff x="762000" y="3048000"/>
                <a:chExt cx="1600200" cy="461665"/>
              </a:xfrm>
            </p:grpSpPr>
            <p:sp>
              <p:nvSpPr>
                <p:cNvPr id="91" name="TextBox 90"/>
                <p:cNvSpPr txBox="1"/>
                <p:nvPr/>
              </p:nvSpPr>
              <p:spPr>
                <a:xfrm>
                  <a:off x="762000" y="3048000"/>
                  <a:ext cx="533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AC1823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066800" y="3276600"/>
                  <a:ext cx="3048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3" name="TextBox 92"/>
                <p:cNvSpPr txBox="1"/>
                <p:nvPr/>
              </p:nvSpPr>
              <p:spPr>
                <a:xfrm>
                  <a:off x="1371600" y="3048000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AC1823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2057400" y="3048000"/>
                  <a:ext cx="3048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AC1823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676400" y="3276600"/>
                  <a:ext cx="381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8" name="Straight Connector 87"/>
              <p:cNvCxnSpPr/>
              <p:nvPr/>
            </p:nvCxnSpPr>
            <p:spPr>
              <a:xfrm rot="5400000">
                <a:off x="5790406" y="5104606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5868194" y="5104606"/>
                <a:ext cx="3048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0" name="TextBox 89"/>
              <p:cNvSpPr txBox="1"/>
              <p:nvPr/>
            </p:nvSpPr>
            <p:spPr>
              <a:xfrm>
                <a:off x="5791200" y="4567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AC1823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cxnSp>
          <p:nvCxnSpPr>
            <p:cNvPr id="85" name="Straight Connector 84"/>
            <p:cNvCxnSpPr/>
            <p:nvPr/>
          </p:nvCxnSpPr>
          <p:spPr>
            <a:xfrm>
              <a:off x="8077200" y="2514600"/>
              <a:ext cx="381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8458200" y="2286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AC1823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cxnSp>
        <p:nvCxnSpPr>
          <p:cNvPr id="96" name="Straight Connector 95"/>
          <p:cNvCxnSpPr/>
          <p:nvPr/>
        </p:nvCxnSpPr>
        <p:spPr>
          <a:xfrm>
            <a:off x="8153400" y="5934670"/>
            <a:ext cx="381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8534400" y="570607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AC1823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 rot="10800000">
            <a:off x="4189412" y="5934670"/>
            <a:ext cx="144938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419600" y="547747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AC1823"/>
                </a:solidFill>
                <a:latin typeface="Times New Roman" pitchFamily="18" charset="0"/>
                <a:cs typeface="Times New Roman" pitchFamily="18" charset="0"/>
              </a:rPr>
              <a:t>RCHO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667000" y="570607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AC1823"/>
                </a:solidFill>
                <a:latin typeface="Times New Roman" pitchFamily="18" charset="0"/>
                <a:cs typeface="Times New Roman" pitchFamily="18" charset="0"/>
              </a:rPr>
              <a:t>2RCOOH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52400" y="76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Aldehydes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are also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oxidised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to carboxylic acids by atmospheric oxygen. The direct oxidation product in this case is the per oxyacid RCO</a:t>
            </a:r>
            <a:r>
              <a:rPr lang="en-US" sz="2400" baseline="-25000" dirty="0"/>
              <a:t>3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H, which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disproportionates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with another molecule of aldehyde to give two molecules of acid.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480344">
            <a:off x="-927238" y="1380230"/>
            <a:ext cx="4953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QUESTIONS ??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3251942">
            <a:off x="2921890" y="-310326"/>
            <a:ext cx="2492990" cy="8319221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4500" b="1" cap="all" spc="0" dirty="0">
                <a:ln/>
                <a:solidFill>
                  <a:srgbClr val="1B031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</a:t>
            </a:r>
            <a:r>
              <a:rPr lang="en-US" sz="15000" b="1" cap="all" dirty="0">
                <a:ln/>
                <a:solidFill>
                  <a:srgbClr val="1B031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</a:t>
            </a:r>
            <a:endParaRPr lang="en-US" sz="15000" b="1" cap="all" spc="0" dirty="0">
              <a:ln/>
              <a:solidFill>
                <a:srgbClr val="1B031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400</Words>
  <Application>Microsoft Office PowerPoint</Application>
  <PresentationFormat>On-screen Show (4:3)</PresentationFormat>
  <Paragraphs>153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global</dc:creator>
  <cp:lastModifiedBy>n</cp:lastModifiedBy>
  <cp:revision>29</cp:revision>
  <dcterms:created xsi:type="dcterms:W3CDTF">2010-12-16T16:57:31Z</dcterms:created>
  <dcterms:modified xsi:type="dcterms:W3CDTF">2021-12-06T16:17:43Z</dcterms:modified>
</cp:coreProperties>
</file>