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7" r:id="rId3"/>
    <p:sldId id="269" r:id="rId4"/>
    <p:sldId id="276" r:id="rId5"/>
    <p:sldId id="279" r:id="rId6"/>
    <p:sldId id="280" r:id="rId7"/>
    <p:sldId id="262"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2AA6"/>
    <a:srgbClr val="592DB1"/>
    <a:srgbClr val="9482AC"/>
    <a:srgbClr val="AC1823"/>
    <a:srgbClr val="17AD25"/>
    <a:srgbClr val="14AC9E"/>
    <a:srgbClr val="1B031C"/>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8" autoAdjust="0"/>
    <p:restoredTop sz="94660"/>
  </p:normalViewPr>
  <p:slideViewPr>
    <p:cSldViewPr>
      <p:cViewPr varScale="1">
        <p:scale>
          <a:sx n="68" d="100"/>
          <a:sy n="68" d="100"/>
        </p:scale>
        <p:origin x="141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21FD12-0996-43DE-88A1-65FE460BD382}" type="datetimeFigureOut">
              <a:rPr lang="en-US" smtClean="0"/>
              <a:pPr/>
              <a:t>10/17/2022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A2A1C8-97EA-4C4A-B34A-482C406C185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7FA2A1C8-97EA-4C4A-B34A-482C406C1857}"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90D93A-BA29-4C77-A373-1930B40934D1}" type="datetimeFigureOut">
              <a:rPr lang="en-US" smtClean="0"/>
              <a:pPr/>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AD30B4-6EC9-454D-9770-7E40EF8F3BF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0D93A-BA29-4C77-A373-1930B40934D1}" type="datetimeFigureOut">
              <a:rPr lang="en-US" smtClean="0"/>
              <a:pPr/>
              <a:t>10/17/2022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D30B4-6EC9-454D-9770-7E40EF8F3BF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5.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image" Target="../media/image3.wmf"/><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7.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4" name="TextBox 3"/>
          <p:cNvSpPr txBox="1"/>
          <p:nvPr/>
        </p:nvSpPr>
        <p:spPr>
          <a:xfrm>
            <a:off x="228600" y="76200"/>
            <a:ext cx="8763000" cy="584775"/>
          </a:xfrm>
          <a:prstGeom prst="rect">
            <a:avLst/>
          </a:prstGeom>
          <a:noFill/>
        </p:spPr>
        <p:txBody>
          <a:bodyPr wrap="square" rtlCol="0">
            <a:spAutoFit/>
          </a:bodyPr>
          <a:lstStyle/>
          <a:p>
            <a:pPr algn="ctr"/>
            <a:r>
              <a:rPr lang="en-US" sz="3200" b="1" dirty="0">
                <a:solidFill>
                  <a:schemeClr val="accent2">
                    <a:lumMod val="50000"/>
                  </a:schemeClr>
                </a:solidFill>
              </a:rPr>
              <a:t>The H.N.S.B. Ltd. Science College, Himatnagar</a:t>
            </a:r>
          </a:p>
        </p:txBody>
      </p:sp>
      <p:sp>
        <p:nvSpPr>
          <p:cNvPr id="5" name="TextBox 4"/>
          <p:cNvSpPr txBox="1"/>
          <p:nvPr/>
        </p:nvSpPr>
        <p:spPr>
          <a:xfrm>
            <a:off x="1905000" y="609600"/>
            <a:ext cx="4800600" cy="523220"/>
          </a:xfrm>
          <a:prstGeom prst="rect">
            <a:avLst/>
          </a:prstGeom>
          <a:noFill/>
        </p:spPr>
        <p:txBody>
          <a:bodyPr wrap="square" rtlCol="0">
            <a:spAutoFit/>
          </a:bodyPr>
          <a:lstStyle/>
          <a:p>
            <a:pPr algn="ctr"/>
            <a:r>
              <a:rPr lang="en-US" sz="2800" b="1" dirty="0">
                <a:solidFill>
                  <a:schemeClr val="accent2">
                    <a:lumMod val="50000"/>
                  </a:schemeClr>
                </a:solidFill>
                <a:latin typeface="+mj-lt"/>
              </a:rPr>
              <a:t>“Class Seminar”</a:t>
            </a:r>
          </a:p>
        </p:txBody>
      </p:sp>
      <p:sp>
        <p:nvSpPr>
          <p:cNvPr id="6" name="TextBox 5"/>
          <p:cNvSpPr txBox="1"/>
          <p:nvPr/>
        </p:nvSpPr>
        <p:spPr>
          <a:xfrm>
            <a:off x="1524000" y="1066800"/>
            <a:ext cx="5562600" cy="523220"/>
          </a:xfrm>
          <a:prstGeom prst="rect">
            <a:avLst/>
          </a:prstGeom>
          <a:noFill/>
        </p:spPr>
        <p:txBody>
          <a:bodyPr wrap="square" rtlCol="0">
            <a:spAutoFit/>
          </a:bodyPr>
          <a:lstStyle/>
          <a:p>
            <a:pPr algn="ctr"/>
            <a:r>
              <a:rPr lang="en-US" sz="2800" dirty="0">
                <a:solidFill>
                  <a:schemeClr val="accent2">
                    <a:lumMod val="50000"/>
                  </a:schemeClr>
                </a:solidFill>
                <a:latin typeface="+mj-lt"/>
              </a:rPr>
              <a:t>Semester-2</a:t>
            </a:r>
          </a:p>
        </p:txBody>
      </p:sp>
      <p:sp>
        <p:nvSpPr>
          <p:cNvPr id="7" name="TextBox 6"/>
          <p:cNvSpPr txBox="1"/>
          <p:nvPr/>
        </p:nvSpPr>
        <p:spPr>
          <a:xfrm>
            <a:off x="2743200" y="1524000"/>
            <a:ext cx="3124200" cy="523220"/>
          </a:xfrm>
          <a:prstGeom prst="rect">
            <a:avLst/>
          </a:prstGeom>
          <a:noFill/>
        </p:spPr>
        <p:txBody>
          <a:bodyPr wrap="square" rtlCol="0">
            <a:spAutoFit/>
          </a:bodyPr>
          <a:lstStyle/>
          <a:p>
            <a:pPr algn="ctr"/>
            <a:r>
              <a:rPr lang="en-US" sz="2800" dirty="0">
                <a:solidFill>
                  <a:schemeClr val="accent2">
                    <a:lumMod val="50000"/>
                  </a:schemeClr>
                </a:solidFill>
                <a:latin typeface="+mj-lt"/>
              </a:rPr>
              <a:t>Year: 2010-2011</a:t>
            </a:r>
          </a:p>
        </p:txBody>
      </p:sp>
      <p:sp>
        <p:nvSpPr>
          <p:cNvPr id="8" name="TextBox 7"/>
          <p:cNvSpPr txBox="1"/>
          <p:nvPr/>
        </p:nvSpPr>
        <p:spPr>
          <a:xfrm>
            <a:off x="2514600" y="2590800"/>
            <a:ext cx="3962400" cy="523220"/>
          </a:xfrm>
          <a:prstGeom prst="rect">
            <a:avLst/>
          </a:prstGeom>
          <a:noFill/>
        </p:spPr>
        <p:txBody>
          <a:bodyPr wrap="square" rtlCol="0">
            <a:spAutoFit/>
          </a:bodyPr>
          <a:lstStyle/>
          <a:p>
            <a:pPr algn="ctr"/>
            <a:r>
              <a:rPr lang="en-US" sz="2800" b="1" dirty="0">
                <a:solidFill>
                  <a:schemeClr val="accent2">
                    <a:lumMod val="50000"/>
                  </a:schemeClr>
                </a:solidFill>
              </a:rPr>
              <a:t>“Organic Chemistry”</a:t>
            </a:r>
          </a:p>
        </p:txBody>
      </p:sp>
      <p:sp>
        <p:nvSpPr>
          <p:cNvPr id="9" name="TextBox 8"/>
          <p:cNvSpPr txBox="1"/>
          <p:nvPr/>
        </p:nvSpPr>
        <p:spPr>
          <a:xfrm>
            <a:off x="2438400" y="2057400"/>
            <a:ext cx="3810000" cy="523220"/>
          </a:xfrm>
          <a:prstGeom prst="rect">
            <a:avLst/>
          </a:prstGeom>
          <a:noFill/>
        </p:spPr>
        <p:txBody>
          <a:bodyPr wrap="square" rtlCol="0">
            <a:spAutoFit/>
          </a:bodyPr>
          <a:lstStyle/>
          <a:p>
            <a:pPr algn="ctr"/>
            <a:r>
              <a:rPr lang="en-US" sz="2800" dirty="0">
                <a:solidFill>
                  <a:schemeClr val="accent2">
                    <a:lumMod val="50000"/>
                  </a:schemeClr>
                </a:solidFill>
              </a:rPr>
              <a:t>Paper: CHN-502</a:t>
            </a:r>
          </a:p>
        </p:txBody>
      </p:sp>
      <p:sp>
        <p:nvSpPr>
          <p:cNvPr id="10" name="TextBox 9"/>
          <p:cNvSpPr txBox="1"/>
          <p:nvPr/>
        </p:nvSpPr>
        <p:spPr>
          <a:xfrm>
            <a:off x="838200" y="3110805"/>
            <a:ext cx="7162800" cy="1384995"/>
          </a:xfrm>
          <a:prstGeom prst="rect">
            <a:avLst/>
          </a:prstGeom>
          <a:noFill/>
        </p:spPr>
        <p:txBody>
          <a:bodyPr wrap="square" rtlCol="0">
            <a:spAutoFit/>
          </a:bodyPr>
          <a:lstStyle/>
          <a:p>
            <a:pPr algn="ctr"/>
            <a:r>
              <a:rPr lang="en-US" sz="2800" dirty="0">
                <a:solidFill>
                  <a:schemeClr val="accent2">
                    <a:lumMod val="50000"/>
                  </a:schemeClr>
                </a:solidFill>
              </a:rPr>
              <a:t>Unit:1</a:t>
            </a:r>
          </a:p>
          <a:p>
            <a:pPr algn="ctr"/>
            <a:r>
              <a:rPr lang="en-US" sz="2800" dirty="0">
                <a:solidFill>
                  <a:schemeClr val="accent2">
                    <a:lumMod val="50000"/>
                  </a:schemeClr>
                </a:solidFill>
              </a:rPr>
              <a:t>Chapter Name :</a:t>
            </a:r>
          </a:p>
          <a:p>
            <a:pPr algn="ctr"/>
            <a:r>
              <a:rPr lang="en-US" sz="2800" b="1" dirty="0">
                <a:solidFill>
                  <a:schemeClr val="accent2">
                    <a:lumMod val="50000"/>
                  </a:schemeClr>
                </a:solidFill>
              </a:rPr>
              <a:t>“Free Radical Reactions”</a:t>
            </a:r>
          </a:p>
        </p:txBody>
      </p:sp>
      <p:sp>
        <p:nvSpPr>
          <p:cNvPr id="11" name="TextBox 10"/>
          <p:cNvSpPr txBox="1"/>
          <p:nvPr/>
        </p:nvSpPr>
        <p:spPr>
          <a:xfrm>
            <a:off x="304800" y="4572000"/>
            <a:ext cx="8534400" cy="954107"/>
          </a:xfrm>
          <a:prstGeom prst="rect">
            <a:avLst/>
          </a:prstGeom>
          <a:noFill/>
        </p:spPr>
        <p:txBody>
          <a:bodyPr wrap="square" rtlCol="0">
            <a:spAutoFit/>
          </a:bodyPr>
          <a:lstStyle/>
          <a:p>
            <a:pPr algn="ctr"/>
            <a:r>
              <a:rPr lang="en-US" sz="2800" dirty="0">
                <a:solidFill>
                  <a:schemeClr val="accent2">
                    <a:lumMod val="50000"/>
                  </a:schemeClr>
                </a:solidFill>
              </a:rPr>
              <a:t>Topic Name :</a:t>
            </a:r>
          </a:p>
          <a:p>
            <a:pPr algn="ctr"/>
            <a:r>
              <a:rPr lang="en-US" sz="2800" dirty="0">
                <a:solidFill>
                  <a:schemeClr val="accent2">
                    <a:lumMod val="50000"/>
                  </a:schemeClr>
                </a:solidFill>
              </a:rPr>
              <a:t> </a:t>
            </a:r>
            <a:r>
              <a:rPr lang="en-US" sz="2800" b="1" dirty="0">
                <a:solidFill>
                  <a:schemeClr val="accent2">
                    <a:lumMod val="50000"/>
                  </a:schemeClr>
                </a:solidFill>
              </a:rPr>
              <a:t>“ FREE RADICAL REARRANGEMENT ”</a:t>
            </a:r>
          </a:p>
        </p:txBody>
      </p:sp>
      <p:sp>
        <p:nvSpPr>
          <p:cNvPr id="12" name="TextBox 11"/>
          <p:cNvSpPr txBox="1"/>
          <p:nvPr/>
        </p:nvSpPr>
        <p:spPr>
          <a:xfrm>
            <a:off x="1905000" y="5980093"/>
            <a:ext cx="4953000" cy="954107"/>
          </a:xfrm>
          <a:prstGeom prst="rect">
            <a:avLst/>
          </a:prstGeom>
          <a:noFill/>
        </p:spPr>
        <p:txBody>
          <a:bodyPr wrap="square" rtlCol="0">
            <a:spAutoFit/>
          </a:bodyPr>
          <a:lstStyle/>
          <a:p>
            <a:pPr algn="ctr"/>
            <a:r>
              <a:rPr lang="en-US" sz="2800" b="1" dirty="0" err="1">
                <a:solidFill>
                  <a:schemeClr val="accent2">
                    <a:lumMod val="50000"/>
                  </a:schemeClr>
                </a:solidFill>
              </a:rPr>
              <a:t>Rathod</a:t>
            </a:r>
            <a:r>
              <a:rPr lang="en-US" sz="2800" b="1" dirty="0">
                <a:solidFill>
                  <a:schemeClr val="accent2">
                    <a:lumMod val="50000"/>
                  </a:schemeClr>
                </a:solidFill>
              </a:rPr>
              <a:t> </a:t>
            </a:r>
            <a:r>
              <a:rPr lang="en-US" sz="2800" b="1" dirty="0" err="1">
                <a:solidFill>
                  <a:schemeClr val="accent2">
                    <a:lumMod val="50000"/>
                  </a:schemeClr>
                </a:solidFill>
              </a:rPr>
              <a:t>Dipak</a:t>
            </a:r>
            <a:r>
              <a:rPr lang="en-US" sz="2800" b="1" dirty="0">
                <a:solidFill>
                  <a:schemeClr val="accent2">
                    <a:lumMod val="50000"/>
                  </a:schemeClr>
                </a:solidFill>
              </a:rPr>
              <a:t> M.</a:t>
            </a:r>
          </a:p>
          <a:p>
            <a:pPr algn="ctr"/>
            <a:r>
              <a:rPr lang="en-US" sz="2800" b="1" dirty="0">
                <a:solidFill>
                  <a:schemeClr val="accent2">
                    <a:lumMod val="50000"/>
                  </a:schemeClr>
                </a:solidFill>
              </a:rPr>
              <a:t>M.Sc-1, Roll No-22.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0483" name="Object 3"/>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20483" name="Slide" r:id="rId2" imgW="4367846" imgH="3275038" progId="PowerPoint.Slide.8">
                  <p:embed/>
                </p:oleObj>
              </mc:Choice>
              <mc:Fallback>
                <p:oleObj name="Slide" r:id="rId2" imgW="4367846" imgH="3275038" progId="PowerPoint.Slide.8">
                  <p:embed/>
                  <p:pic>
                    <p:nvPicPr>
                      <p:cNvPr id="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2" name="TextBox 41"/>
          <p:cNvSpPr txBox="1"/>
          <p:nvPr/>
        </p:nvSpPr>
        <p:spPr>
          <a:xfrm>
            <a:off x="228600" y="2971801"/>
            <a:ext cx="8915400" cy="3477875"/>
          </a:xfrm>
          <a:prstGeom prst="rect">
            <a:avLst/>
          </a:prstGeom>
          <a:noFill/>
        </p:spPr>
        <p:txBody>
          <a:bodyPr wrap="square" rtlCol="0">
            <a:spAutoFit/>
          </a:bodyPr>
          <a:lstStyle/>
          <a:p>
            <a:r>
              <a:rPr lang="en-US" sz="2400" dirty="0">
                <a:solidFill>
                  <a:srgbClr val="592DB1"/>
                </a:solidFill>
              </a:rPr>
              <a:t>                                                                               </a:t>
            </a:r>
            <a:r>
              <a:rPr lang="en-US" sz="2400" b="1" dirty="0">
                <a:solidFill>
                  <a:srgbClr val="592DB1"/>
                </a:solidFill>
              </a:rPr>
              <a:t>.</a:t>
            </a:r>
            <a:r>
              <a:rPr lang="en-US" sz="2400" dirty="0">
                <a:solidFill>
                  <a:srgbClr val="592DB1"/>
                </a:solidFill>
              </a:rPr>
              <a:t>                                     </a:t>
            </a:r>
          </a:p>
          <a:p>
            <a:r>
              <a:rPr lang="en-US" sz="2400" dirty="0">
                <a:solidFill>
                  <a:srgbClr val="592DB1"/>
                </a:solidFill>
              </a:rPr>
              <a:t>   R       CH</a:t>
            </a:r>
            <a:r>
              <a:rPr lang="en-US" sz="2400" baseline="-25000" dirty="0">
                <a:solidFill>
                  <a:srgbClr val="592DB1"/>
                </a:solidFill>
              </a:rPr>
              <a:t>2</a:t>
            </a:r>
            <a:r>
              <a:rPr lang="en-US" sz="2400" dirty="0">
                <a:solidFill>
                  <a:srgbClr val="592DB1"/>
                </a:solidFill>
              </a:rPr>
              <a:t>      CH      </a:t>
            </a:r>
            <a:r>
              <a:rPr lang="en-US" sz="2400" dirty="0" err="1">
                <a:solidFill>
                  <a:srgbClr val="592DB1"/>
                </a:solidFill>
              </a:rPr>
              <a:t>CH</a:t>
            </a:r>
            <a:r>
              <a:rPr lang="en-US" sz="2400" dirty="0">
                <a:solidFill>
                  <a:srgbClr val="592DB1"/>
                </a:solidFill>
              </a:rPr>
              <a:t>                            R       CH      </a:t>
            </a:r>
            <a:r>
              <a:rPr lang="en-US" sz="2400" dirty="0" err="1">
                <a:solidFill>
                  <a:srgbClr val="592DB1"/>
                </a:solidFill>
              </a:rPr>
              <a:t>CH</a:t>
            </a:r>
            <a:r>
              <a:rPr lang="en-US" sz="2400" dirty="0">
                <a:solidFill>
                  <a:srgbClr val="592DB1"/>
                </a:solidFill>
              </a:rPr>
              <a:t>      CH</a:t>
            </a:r>
            <a:r>
              <a:rPr lang="en-US" sz="2400" baseline="-25000" dirty="0">
                <a:solidFill>
                  <a:srgbClr val="592DB1"/>
                </a:solidFill>
              </a:rPr>
              <a:t>2</a:t>
            </a:r>
            <a:r>
              <a:rPr lang="en-US" sz="2400" dirty="0">
                <a:solidFill>
                  <a:srgbClr val="592DB1"/>
                </a:solidFill>
              </a:rPr>
              <a:t>                  </a:t>
            </a:r>
          </a:p>
          <a:p>
            <a:endParaRPr lang="en-US" sz="2400" dirty="0">
              <a:solidFill>
                <a:srgbClr val="592DB1"/>
              </a:solidFill>
            </a:endParaRPr>
          </a:p>
          <a:p>
            <a:r>
              <a:rPr lang="en-US" sz="2400" dirty="0">
                <a:solidFill>
                  <a:srgbClr val="592DB1"/>
                </a:solidFill>
              </a:rPr>
              <a:t>                                                                                                     </a:t>
            </a:r>
            <a:r>
              <a:rPr lang="en-US" sz="2400" b="1" dirty="0">
                <a:solidFill>
                  <a:srgbClr val="592DB1"/>
                </a:solidFill>
              </a:rPr>
              <a:t>.</a:t>
            </a:r>
          </a:p>
          <a:p>
            <a:r>
              <a:rPr lang="en-US" sz="2400" dirty="0">
                <a:solidFill>
                  <a:srgbClr val="592DB1"/>
                </a:solidFill>
              </a:rPr>
              <a:t>                                                                       R     CH      </a:t>
            </a:r>
            <a:r>
              <a:rPr lang="en-US" sz="2400" dirty="0" err="1">
                <a:solidFill>
                  <a:srgbClr val="592DB1"/>
                </a:solidFill>
              </a:rPr>
              <a:t>CH</a:t>
            </a:r>
            <a:r>
              <a:rPr lang="en-US" sz="2400" dirty="0">
                <a:solidFill>
                  <a:srgbClr val="592DB1"/>
                </a:solidFill>
              </a:rPr>
              <a:t>      CH</a:t>
            </a:r>
            <a:r>
              <a:rPr lang="en-US" sz="1600" dirty="0">
                <a:solidFill>
                  <a:srgbClr val="592DB1"/>
                </a:solidFill>
              </a:rPr>
              <a:t>2</a:t>
            </a:r>
          </a:p>
          <a:p>
            <a:r>
              <a:rPr lang="en-US" sz="1600" dirty="0">
                <a:solidFill>
                  <a:srgbClr val="592DB1"/>
                </a:solidFill>
              </a:rPr>
              <a:t>                                                                        </a:t>
            </a:r>
            <a:r>
              <a:rPr lang="en-US" sz="2400" dirty="0">
                <a:solidFill>
                  <a:srgbClr val="592DB1"/>
                </a:solidFill>
              </a:rPr>
              <a:t>X   </a:t>
            </a:r>
            <a:endParaRPr lang="en-US" sz="1600" dirty="0">
              <a:solidFill>
                <a:srgbClr val="592DB1"/>
              </a:solidFill>
            </a:endParaRPr>
          </a:p>
          <a:p>
            <a:r>
              <a:rPr lang="en-US" sz="2400" dirty="0">
                <a:solidFill>
                  <a:srgbClr val="592DB1"/>
                </a:solidFill>
              </a:rPr>
              <a:t>                                                                                             </a:t>
            </a:r>
          </a:p>
          <a:p>
            <a:r>
              <a:rPr lang="en-US" sz="2400" dirty="0">
                <a:solidFill>
                  <a:srgbClr val="592DB1"/>
                </a:solidFill>
              </a:rPr>
              <a:t>                                        R       CH      CH      CH</a:t>
            </a:r>
            <a:r>
              <a:rPr lang="en-US" sz="2400" baseline="-25000" dirty="0">
                <a:solidFill>
                  <a:srgbClr val="7030A0"/>
                </a:solidFill>
                <a:latin typeface="Times New Roman" pitchFamily="18" charset="0"/>
                <a:cs typeface="Times New Roman" pitchFamily="18" charset="0"/>
              </a:rPr>
              <a:t>2</a:t>
            </a:r>
            <a:r>
              <a:rPr lang="en-US" sz="2400" dirty="0">
                <a:solidFill>
                  <a:srgbClr val="592DB1"/>
                </a:solidFill>
              </a:rPr>
              <a:t> </a:t>
            </a:r>
            <a:r>
              <a:rPr lang="en-US" sz="2800" dirty="0">
                <a:solidFill>
                  <a:srgbClr val="592DB1"/>
                </a:solidFill>
              </a:rPr>
              <a:t>+ </a:t>
            </a:r>
            <a:r>
              <a:rPr lang="en-US" sz="2400" dirty="0">
                <a:solidFill>
                  <a:srgbClr val="592DB1"/>
                </a:solidFill>
              </a:rPr>
              <a:t>R       CH      CH       CH</a:t>
            </a:r>
            <a:r>
              <a:rPr lang="en-US" sz="2400" baseline="-25000" dirty="0">
                <a:solidFill>
                  <a:srgbClr val="7030A0"/>
                </a:solidFill>
                <a:latin typeface="Times New Roman" pitchFamily="18" charset="0"/>
                <a:cs typeface="Times New Roman" pitchFamily="18" charset="0"/>
              </a:rPr>
              <a:t>2</a:t>
            </a:r>
            <a:r>
              <a:rPr lang="en-US" sz="2400" dirty="0">
                <a:solidFill>
                  <a:srgbClr val="592DB1"/>
                </a:solidFill>
              </a:rPr>
              <a:t>X                                                                                     </a:t>
            </a:r>
            <a:endParaRPr lang="en-US" sz="1400" b="1" dirty="0">
              <a:solidFill>
                <a:srgbClr val="592DB1"/>
              </a:solidFill>
            </a:endParaRPr>
          </a:p>
          <a:p>
            <a:r>
              <a:rPr lang="en-US" sz="2400" b="1" dirty="0">
                <a:solidFill>
                  <a:srgbClr val="592DB1"/>
                </a:solidFill>
              </a:rPr>
              <a:t>                                                                                    </a:t>
            </a:r>
            <a:r>
              <a:rPr lang="en-US" sz="2400" dirty="0">
                <a:solidFill>
                  <a:srgbClr val="592DB1"/>
                </a:solidFill>
              </a:rPr>
              <a:t>                  </a:t>
            </a:r>
            <a:r>
              <a:rPr lang="en-US" sz="2400" b="1" dirty="0">
                <a:solidFill>
                  <a:srgbClr val="592DB1"/>
                </a:solidFill>
              </a:rPr>
              <a:t>     </a:t>
            </a:r>
          </a:p>
        </p:txBody>
      </p:sp>
      <p:cxnSp>
        <p:nvCxnSpPr>
          <p:cNvPr id="44" name="Straight Arrow Connector 43"/>
          <p:cNvCxnSpPr/>
          <p:nvPr/>
        </p:nvCxnSpPr>
        <p:spPr>
          <a:xfrm>
            <a:off x="4038600" y="3581400"/>
            <a:ext cx="838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667000" y="3200400"/>
            <a:ext cx="4572000" cy="1015663"/>
          </a:xfrm>
          <a:prstGeom prst="rect">
            <a:avLst/>
          </a:prstGeom>
          <a:noFill/>
        </p:spPr>
        <p:txBody>
          <a:bodyPr wrap="square" rtlCol="0">
            <a:spAutoFit/>
          </a:bodyPr>
          <a:lstStyle/>
          <a:p>
            <a:r>
              <a:rPr lang="en-US" sz="3200" dirty="0">
                <a:solidFill>
                  <a:srgbClr val="592DB1"/>
                </a:solidFill>
              </a:rPr>
              <a:t>     </a:t>
            </a:r>
            <a:r>
              <a:rPr lang="en-US" sz="2400" baseline="-25000" dirty="0">
                <a:solidFill>
                  <a:srgbClr val="592DB1"/>
                </a:solidFill>
              </a:rPr>
              <a:t>2</a:t>
            </a:r>
            <a:r>
              <a:rPr lang="en-US" sz="3200" dirty="0">
                <a:solidFill>
                  <a:srgbClr val="592DB1"/>
                </a:solidFill>
              </a:rPr>
              <a:t>+</a:t>
            </a:r>
            <a:r>
              <a:rPr lang="en-US" sz="2400" b="1" dirty="0">
                <a:solidFill>
                  <a:srgbClr val="592DB1"/>
                </a:solidFill>
              </a:rPr>
              <a:t> </a:t>
            </a:r>
            <a:r>
              <a:rPr lang="en-US" sz="2400" dirty="0">
                <a:solidFill>
                  <a:srgbClr val="592DB1"/>
                </a:solidFill>
              </a:rPr>
              <a:t>X .</a:t>
            </a:r>
            <a:r>
              <a:rPr lang="en-US" sz="4000" baseline="-25000" dirty="0">
                <a:solidFill>
                  <a:srgbClr val="592DB1"/>
                </a:solidFill>
              </a:rPr>
              <a:t> </a:t>
            </a:r>
            <a:r>
              <a:rPr lang="en-US" sz="2400" baseline="-25000" dirty="0">
                <a:solidFill>
                  <a:srgbClr val="592DB1"/>
                </a:solidFill>
              </a:rPr>
              <a:t>     </a:t>
            </a:r>
            <a:r>
              <a:rPr lang="en-US" sz="5400" baseline="-25000" dirty="0">
                <a:solidFill>
                  <a:srgbClr val="592DB1"/>
                </a:solidFill>
              </a:rPr>
              <a:t>-</a:t>
            </a:r>
            <a:r>
              <a:rPr lang="en-US" sz="2400" baseline="-25000" dirty="0">
                <a:solidFill>
                  <a:srgbClr val="592DB1"/>
                </a:solidFill>
              </a:rPr>
              <a:t> HX       </a:t>
            </a:r>
            <a:endParaRPr lang="en-US" sz="2400" dirty="0">
              <a:solidFill>
                <a:srgbClr val="592DB1"/>
              </a:solidFill>
            </a:endParaRPr>
          </a:p>
          <a:p>
            <a:endParaRPr lang="en-US" sz="2400" dirty="0">
              <a:solidFill>
                <a:srgbClr val="592DB1"/>
              </a:solidFill>
            </a:endParaRPr>
          </a:p>
        </p:txBody>
      </p:sp>
      <p:cxnSp>
        <p:nvCxnSpPr>
          <p:cNvPr id="77" name="Straight Arrow Connector 76"/>
          <p:cNvCxnSpPr/>
          <p:nvPr/>
        </p:nvCxnSpPr>
        <p:spPr>
          <a:xfrm rot="5400000">
            <a:off x="6287294" y="4075906"/>
            <a:ext cx="533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457200" y="112693"/>
            <a:ext cx="8153400" cy="584775"/>
          </a:xfrm>
          <a:prstGeom prst="rect">
            <a:avLst/>
          </a:prstGeom>
          <a:noFill/>
        </p:spPr>
        <p:txBody>
          <a:bodyPr wrap="square" rtlCol="0">
            <a:spAutoFit/>
          </a:bodyPr>
          <a:lstStyle/>
          <a:p>
            <a:pPr algn="ctr"/>
            <a:r>
              <a:rPr lang="en-US" sz="3200" b="1" dirty="0">
                <a:solidFill>
                  <a:srgbClr val="00B050"/>
                </a:solidFill>
                <a:latin typeface="Times New Roman" pitchFamily="18" charset="0"/>
                <a:cs typeface="Times New Roman" pitchFamily="18" charset="0"/>
              </a:rPr>
              <a:t>FREE RADICAL REARRANGEMENT</a:t>
            </a:r>
            <a:endParaRPr lang="en-US" sz="3200" dirty="0">
              <a:solidFill>
                <a:srgbClr val="00B050"/>
              </a:solidFill>
              <a:latin typeface="Times New Roman" pitchFamily="18" charset="0"/>
              <a:cs typeface="Times New Roman" pitchFamily="18" charset="0"/>
            </a:endParaRPr>
          </a:p>
        </p:txBody>
      </p:sp>
      <p:sp>
        <p:nvSpPr>
          <p:cNvPr id="80" name="TextBox 79"/>
          <p:cNvSpPr txBox="1"/>
          <p:nvPr/>
        </p:nvSpPr>
        <p:spPr>
          <a:xfrm>
            <a:off x="304800" y="1258431"/>
            <a:ext cx="8382000" cy="954107"/>
          </a:xfrm>
          <a:prstGeom prst="rect">
            <a:avLst/>
          </a:prstGeom>
          <a:noFill/>
        </p:spPr>
        <p:txBody>
          <a:bodyPr wrap="square" rtlCol="0">
            <a:spAutoFit/>
          </a:bodyPr>
          <a:lstStyle/>
          <a:p>
            <a:pPr algn="just"/>
            <a:r>
              <a:rPr lang="en-US" sz="2800" dirty="0" err="1">
                <a:solidFill>
                  <a:srgbClr val="AC1823"/>
                </a:solidFill>
              </a:rPr>
              <a:t>Allylic</a:t>
            </a:r>
            <a:r>
              <a:rPr lang="en-US" sz="2800" dirty="0">
                <a:solidFill>
                  <a:srgbClr val="AC1823"/>
                </a:solidFill>
              </a:rPr>
              <a:t> rearrangement are very common in free radical reactions on </a:t>
            </a:r>
            <a:r>
              <a:rPr lang="en-US" sz="2800" dirty="0" err="1">
                <a:solidFill>
                  <a:srgbClr val="AC1823"/>
                </a:solidFill>
              </a:rPr>
              <a:t>allylic</a:t>
            </a:r>
            <a:r>
              <a:rPr lang="en-US" sz="2800" dirty="0">
                <a:solidFill>
                  <a:srgbClr val="AC1823"/>
                </a:solidFill>
              </a:rPr>
              <a:t> substrates, for examples : </a:t>
            </a:r>
          </a:p>
        </p:txBody>
      </p:sp>
      <p:cxnSp>
        <p:nvCxnSpPr>
          <p:cNvPr id="128" name="Straight Connector 127"/>
          <p:cNvCxnSpPr/>
          <p:nvPr/>
        </p:nvCxnSpPr>
        <p:spPr>
          <a:xfrm>
            <a:off x="1676400" y="3581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29" name="Straight Connector 128"/>
          <p:cNvCxnSpPr/>
          <p:nvPr/>
        </p:nvCxnSpPr>
        <p:spPr>
          <a:xfrm>
            <a:off x="2438400" y="3581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30" name="Straight Connector 129"/>
          <p:cNvCxnSpPr/>
          <p:nvPr/>
        </p:nvCxnSpPr>
        <p:spPr>
          <a:xfrm>
            <a:off x="762000" y="3581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31" name="Straight Connector 130"/>
          <p:cNvCxnSpPr/>
          <p:nvPr/>
        </p:nvCxnSpPr>
        <p:spPr>
          <a:xfrm>
            <a:off x="2438400" y="3505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32" name="Straight Connector 131"/>
          <p:cNvCxnSpPr/>
          <p:nvPr/>
        </p:nvCxnSpPr>
        <p:spPr>
          <a:xfrm>
            <a:off x="5334000" y="3581400"/>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141" name="Rectangle 140"/>
          <p:cNvSpPr/>
          <p:nvPr/>
        </p:nvSpPr>
        <p:spPr>
          <a:xfrm rot="10800000" flipV="1">
            <a:off x="7162800" y="3468382"/>
            <a:ext cx="1981200" cy="369332"/>
          </a:xfrm>
          <a:prstGeom prst="rect">
            <a:avLst/>
          </a:prstGeom>
        </p:spPr>
        <p:txBody>
          <a:bodyPr wrap="square">
            <a:spAutoFit/>
          </a:bodyPr>
          <a:lstStyle/>
          <a:p>
            <a:r>
              <a:rPr lang="en-US" sz="2400" baseline="-25000" dirty="0">
                <a:solidFill>
                  <a:srgbClr val="592DB1"/>
                </a:solidFill>
              </a:rPr>
              <a:t>                                        </a:t>
            </a:r>
            <a:r>
              <a:rPr lang="en-US" dirty="0">
                <a:solidFill>
                  <a:srgbClr val="592DB1"/>
                </a:solidFill>
              </a:rPr>
              <a:t> </a:t>
            </a:r>
            <a:endParaRPr lang="en-GB" dirty="0"/>
          </a:p>
        </p:txBody>
      </p:sp>
      <p:cxnSp>
        <p:nvCxnSpPr>
          <p:cNvPr id="145" name="Straight Connector 144"/>
          <p:cNvCxnSpPr/>
          <p:nvPr/>
        </p:nvCxnSpPr>
        <p:spPr>
          <a:xfrm>
            <a:off x="6858000" y="36576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46" name="Straight Connector 145"/>
          <p:cNvCxnSpPr/>
          <p:nvPr/>
        </p:nvCxnSpPr>
        <p:spPr>
          <a:xfrm>
            <a:off x="6096000" y="3581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47" name="Straight Connector 146"/>
          <p:cNvCxnSpPr/>
          <p:nvPr/>
        </p:nvCxnSpPr>
        <p:spPr>
          <a:xfrm>
            <a:off x="6858000" y="3581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48" name="Straight Connector 147"/>
          <p:cNvCxnSpPr/>
          <p:nvPr/>
        </p:nvCxnSpPr>
        <p:spPr>
          <a:xfrm>
            <a:off x="5334000" y="4648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6096000" y="4648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6096000" y="4724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6858000" y="4648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rot="5400000">
            <a:off x="6248797" y="5257403"/>
            <a:ext cx="609600"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rot="10800000" flipV="1">
            <a:off x="6477000" y="5029200"/>
            <a:ext cx="2204624" cy="400110"/>
          </a:xfrm>
          <a:prstGeom prst="rect">
            <a:avLst/>
          </a:prstGeom>
        </p:spPr>
        <p:txBody>
          <a:bodyPr wrap="square">
            <a:spAutoFit/>
          </a:bodyPr>
          <a:lstStyle/>
          <a:p>
            <a:r>
              <a:rPr lang="en-US" dirty="0">
                <a:solidFill>
                  <a:srgbClr val="592DB1"/>
                </a:solidFill>
              </a:rPr>
              <a:t>     </a:t>
            </a:r>
            <a:r>
              <a:rPr lang="en-US" sz="2000" b="1" dirty="0">
                <a:solidFill>
                  <a:srgbClr val="592DB1"/>
                </a:solidFill>
              </a:rPr>
              <a:t>X</a:t>
            </a:r>
            <a:r>
              <a:rPr lang="en-US" sz="2000" b="1" baseline="-25000" dirty="0">
                <a:solidFill>
                  <a:srgbClr val="532AA6"/>
                </a:solidFill>
                <a:latin typeface="Times New Roman" pitchFamily="18" charset="0"/>
                <a:cs typeface="Times New Roman" pitchFamily="18" charset="0"/>
              </a:rPr>
              <a:t>2</a:t>
            </a:r>
            <a:endParaRPr lang="en-GB" b="1" dirty="0">
              <a:solidFill>
                <a:srgbClr val="532AA6"/>
              </a:solidFill>
            </a:endParaRPr>
          </a:p>
        </p:txBody>
      </p:sp>
      <p:cxnSp>
        <p:nvCxnSpPr>
          <p:cNvPr id="24" name="Straight Connector 23"/>
          <p:cNvCxnSpPr/>
          <p:nvPr/>
        </p:nvCxnSpPr>
        <p:spPr>
          <a:xfrm>
            <a:off x="3276600" y="5791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a:off x="4114800" y="5791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a:off x="7772400" y="5791200"/>
            <a:ext cx="3810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6172200" y="5791200"/>
            <a:ext cx="3810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rot="5400000">
            <a:off x="3543300" y="5448300"/>
            <a:ext cx="382588"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4876800" y="5867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a:off x="4876800" y="5791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a:off x="7010400" y="57912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a:off x="7010400" y="5867400"/>
            <a:ext cx="304800" cy="1588"/>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nvGraphicFramePr>
        <p:xfrm>
          <a:off x="0" y="1"/>
          <a:ext cx="9144000" cy="6858000"/>
        </p:xfrm>
        <a:graphic>
          <a:graphicData uri="http://schemas.openxmlformats.org/presentationml/2006/ole">
            <mc:AlternateContent xmlns:mc="http://schemas.openxmlformats.org/markup-compatibility/2006">
              <mc:Choice xmlns:v="urn:schemas-microsoft-com:vml" Requires="v">
                <p:oleObj spid="_x0000_s21506" name="Slide" r:id="rId2" imgW="4367846" imgH="3275038" progId="PowerPoint.Slide.8">
                  <p:embed/>
                </p:oleObj>
              </mc:Choice>
              <mc:Fallback>
                <p:oleObj name="Slide" r:id="rId2" imgW="4367846" imgH="3275038" progId="PowerPoint.Slide.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9" name="TextBox 98"/>
          <p:cNvSpPr txBox="1"/>
          <p:nvPr/>
        </p:nvSpPr>
        <p:spPr>
          <a:xfrm>
            <a:off x="152400" y="0"/>
            <a:ext cx="8610600" cy="4893647"/>
          </a:xfrm>
          <a:prstGeom prst="rect">
            <a:avLst/>
          </a:prstGeom>
          <a:noFill/>
        </p:spPr>
        <p:txBody>
          <a:bodyPr wrap="square" numCol="1" rtlCol="0">
            <a:spAutoFit/>
          </a:bodyPr>
          <a:lstStyle/>
          <a:p>
            <a:pPr algn="just"/>
            <a:endParaRPr lang="en-US" sz="2400" b="1" dirty="0">
              <a:solidFill>
                <a:srgbClr val="0070C0"/>
              </a:solidFill>
              <a:latin typeface="Times New Roman" pitchFamily="18" charset="0"/>
              <a:cs typeface="Times New Roman" pitchFamily="18" charset="0"/>
            </a:endParaRPr>
          </a:p>
          <a:p>
            <a:pPr algn="just"/>
            <a:r>
              <a:rPr lang="en-US" sz="2400" b="1" dirty="0">
                <a:solidFill>
                  <a:srgbClr val="0070C0"/>
                </a:solidFill>
                <a:latin typeface="Times New Roman" pitchFamily="18" charset="0"/>
                <a:cs typeface="Times New Roman" pitchFamily="18" charset="0"/>
              </a:rPr>
              <a:t>A primary radical may sometimes produce a tertiary radical                  by the migration of a substituent from the neighbouring carbon.        However, such radical rearrangements are less common than                                              </a:t>
            </a:r>
            <a:r>
              <a:rPr lang="en-US" sz="2400" b="1" dirty="0" err="1">
                <a:solidFill>
                  <a:srgbClr val="0070C0"/>
                </a:solidFill>
                <a:latin typeface="Times New Roman" pitchFamily="18" charset="0"/>
                <a:cs typeface="Times New Roman" pitchFamily="18" charset="0"/>
              </a:rPr>
              <a:t>carbocation</a:t>
            </a:r>
            <a:r>
              <a:rPr lang="en-US" sz="2400" b="1" dirty="0">
                <a:solidFill>
                  <a:srgbClr val="0070C0"/>
                </a:solidFill>
                <a:latin typeface="Times New Roman" pitchFamily="18" charset="0"/>
                <a:cs typeface="Times New Roman" pitchFamily="18" charset="0"/>
              </a:rPr>
              <a:t> rearrangements because the stability difference between a primary and a tertiary radical is not as much as that between a primary and a tertiary </a:t>
            </a:r>
            <a:r>
              <a:rPr lang="en-US" sz="2400" b="1" dirty="0" err="1">
                <a:solidFill>
                  <a:srgbClr val="0070C0"/>
                </a:solidFill>
                <a:latin typeface="Times New Roman" pitchFamily="18" charset="0"/>
                <a:cs typeface="Times New Roman" pitchFamily="18" charset="0"/>
              </a:rPr>
              <a:t>carbocation</a:t>
            </a:r>
            <a:r>
              <a:rPr lang="en-US" sz="2400" b="1" dirty="0">
                <a:solidFill>
                  <a:srgbClr val="0070C0"/>
                </a:solidFill>
                <a:latin typeface="Times New Roman" pitchFamily="18" charset="0"/>
                <a:cs typeface="Times New Roman" pitchFamily="18" charset="0"/>
              </a:rPr>
              <a:t>. Most of the reported rearrangements involve the shift of an aryl group form one atom to the adjacent atom. For example, the rearrangement  of  B- phenylisovaleraldehyde  I  accompanying decarbonylation. The reaction is initiated by t-butyl peroxide and yeilds a mixture of almost equal amounts of isobutylbenzene II and                       t- butylbenzene  III .     </a:t>
            </a:r>
            <a:endParaRPr lang="en-US" sz="2400" b="1" cap="small" dirty="0">
              <a:solidFill>
                <a:srgbClr val="0070C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0" name="Object 2"/>
          <p:cNvGraphicFramePr>
            <a:graphicFrameLocks noChangeAspect="1"/>
          </p:cNvGraphicFramePr>
          <p:nvPr/>
        </p:nvGraphicFramePr>
        <p:xfrm>
          <a:off x="0" y="1"/>
          <a:ext cx="9144000" cy="6858000"/>
        </p:xfrm>
        <a:graphic>
          <a:graphicData uri="http://schemas.openxmlformats.org/presentationml/2006/ole">
            <mc:AlternateContent xmlns:mc="http://schemas.openxmlformats.org/markup-compatibility/2006">
              <mc:Choice xmlns:v="urn:schemas-microsoft-com:vml" Requires="v">
                <p:oleObj spid="_x0000_s22530" name="Slide" r:id="rId3" imgW="4387647" imgH="3290158" progId="PowerPoint.Slide.8">
                  <p:embed/>
                </p:oleObj>
              </mc:Choice>
              <mc:Fallback>
                <p:oleObj name="Slide" r:id="rId3" imgW="4387647" imgH="3290158" progId="PowerPoint.Slide.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2" name="TextBox 41"/>
          <p:cNvSpPr txBox="1"/>
          <p:nvPr/>
        </p:nvSpPr>
        <p:spPr>
          <a:xfrm>
            <a:off x="0" y="946964"/>
            <a:ext cx="9144000" cy="7663636"/>
          </a:xfrm>
          <a:prstGeom prst="rect">
            <a:avLst/>
          </a:prstGeom>
          <a:noFill/>
        </p:spPr>
        <p:txBody>
          <a:bodyPr wrap="square" rtlCol="0">
            <a:spAutoFit/>
          </a:bodyPr>
          <a:lstStyle/>
          <a:p>
            <a:r>
              <a:rPr lang="en-US" sz="2400" dirty="0">
                <a:solidFill>
                  <a:srgbClr val="C00000"/>
                </a:solidFill>
              </a:rPr>
              <a:t>Ph</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CH</a:t>
            </a:r>
            <a:r>
              <a:rPr lang="en-US" sz="2400" baseline="-25000" dirty="0">
                <a:solidFill>
                  <a:srgbClr val="C00000"/>
                </a:solidFill>
                <a:latin typeface="Times New Roman" pitchFamily="18" charset="0"/>
                <a:cs typeface="Times New Roman" pitchFamily="18" charset="0"/>
              </a:rPr>
              <a:t>2</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H </a:t>
            </a:r>
            <a:r>
              <a:rPr lang="en-US" sz="2400" dirty="0">
                <a:solidFill>
                  <a:srgbClr val="592DB1"/>
                </a:solidFill>
              </a:rPr>
              <a:t> </a:t>
            </a:r>
            <a:r>
              <a:rPr lang="en-US" dirty="0">
                <a:solidFill>
                  <a:srgbClr val="C00000"/>
                </a:solidFill>
              </a:rPr>
              <a:t>Initiator</a:t>
            </a:r>
            <a:r>
              <a:rPr lang="en-US" dirty="0">
                <a:solidFill>
                  <a:srgbClr val="592DB1"/>
                </a:solidFill>
              </a:rPr>
              <a:t> </a:t>
            </a:r>
            <a:r>
              <a:rPr lang="en-US" sz="2400" dirty="0">
                <a:solidFill>
                  <a:srgbClr val="592DB1"/>
                </a:solidFill>
              </a:rPr>
              <a:t>      </a:t>
            </a:r>
            <a:r>
              <a:rPr lang="en-US" sz="2400" dirty="0">
                <a:solidFill>
                  <a:srgbClr val="C00000"/>
                </a:solidFill>
              </a:rPr>
              <a:t>Ph</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CH</a:t>
            </a:r>
            <a:r>
              <a:rPr lang="en-US" sz="2400" baseline="-25000" dirty="0">
                <a:solidFill>
                  <a:srgbClr val="C00000"/>
                </a:solidFill>
                <a:latin typeface="Times New Roman" pitchFamily="18" charset="0"/>
                <a:cs typeface="Times New Roman" pitchFamily="18" charset="0"/>
              </a:rPr>
              <a:t>2</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Ph</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CH</a:t>
            </a:r>
            <a:r>
              <a:rPr lang="en-US" sz="2400" baseline="-25000" dirty="0">
                <a:solidFill>
                  <a:srgbClr val="C00000"/>
                </a:solidFill>
                <a:latin typeface="Times New Roman" pitchFamily="18" charset="0"/>
                <a:cs typeface="Times New Roman" pitchFamily="18" charset="0"/>
              </a:rPr>
              <a:t>2</a:t>
            </a:r>
            <a:r>
              <a:rPr lang="en-US" sz="2400" dirty="0">
                <a:solidFill>
                  <a:srgbClr val="592DB1"/>
                </a:solidFill>
              </a:rPr>
              <a:t>                   </a:t>
            </a:r>
            <a:r>
              <a:rPr lang="en-US" sz="2400" dirty="0">
                <a:solidFill>
                  <a:srgbClr val="C00000"/>
                </a:solidFill>
              </a:rPr>
              <a:t> </a:t>
            </a:r>
          </a:p>
          <a:p>
            <a:endParaRPr lang="en-US" sz="2400" dirty="0">
              <a:solidFill>
                <a:srgbClr val="592DB1"/>
              </a:solidFill>
            </a:endParaRPr>
          </a:p>
          <a:p>
            <a:r>
              <a:rPr lang="en-US" sz="2400" dirty="0">
                <a:solidFill>
                  <a:srgbClr val="592DB1"/>
                </a:solidFill>
              </a:rPr>
              <a:t>           </a:t>
            </a:r>
            <a:r>
              <a:rPr lang="en-US" sz="2400" dirty="0">
                <a:solidFill>
                  <a:srgbClr val="C00000"/>
                </a:solidFill>
              </a:rPr>
              <a:t>CH</a:t>
            </a:r>
            <a:r>
              <a:rPr lang="en-US" sz="2400" baseline="-25000" dirty="0">
                <a:solidFill>
                  <a:srgbClr val="C00000"/>
                </a:solidFill>
                <a:latin typeface="Times New Roman" pitchFamily="18" charset="0"/>
                <a:cs typeface="Times New Roman" pitchFamily="18" charset="0"/>
              </a:rPr>
              <a:t>3</a:t>
            </a:r>
            <a:r>
              <a:rPr lang="en-US" sz="2400" dirty="0">
                <a:solidFill>
                  <a:srgbClr val="592DB1"/>
                </a:solidFill>
              </a:rPr>
              <a:t>                                                                                                  </a:t>
            </a:r>
            <a:r>
              <a:rPr lang="en-US" sz="2400" dirty="0" err="1">
                <a:solidFill>
                  <a:srgbClr val="C00000"/>
                </a:solidFill>
              </a:rPr>
              <a:t>CH</a:t>
            </a:r>
            <a:r>
              <a:rPr lang="en-US" sz="2400" baseline="-25000" dirty="0" err="1">
                <a:solidFill>
                  <a:srgbClr val="C00000"/>
                </a:solidFill>
                <a:latin typeface="Times New Roman" pitchFamily="18" charset="0"/>
                <a:cs typeface="Times New Roman" pitchFamily="18" charset="0"/>
              </a:rPr>
              <a:t>3</a:t>
            </a:r>
            <a:endParaRPr lang="en-US" sz="2400" dirty="0">
              <a:solidFill>
                <a:srgbClr val="C00000"/>
              </a:solidFill>
            </a:endParaRPr>
          </a:p>
          <a:p>
            <a:r>
              <a:rPr lang="en-US" sz="1600" dirty="0">
                <a:solidFill>
                  <a:srgbClr val="592DB1"/>
                </a:solidFill>
              </a:rPr>
              <a:t>              </a:t>
            </a:r>
            <a:r>
              <a:rPr lang="en-US" sz="1600" dirty="0"/>
              <a:t>( I )                                                                                                                                                        ( </a:t>
            </a:r>
            <a:r>
              <a:rPr lang="en-US" sz="1600" dirty="0" err="1"/>
              <a:t>iV</a:t>
            </a:r>
            <a:r>
              <a:rPr lang="en-US" sz="1600" dirty="0"/>
              <a:t> )                                                      </a:t>
            </a:r>
            <a:r>
              <a:rPr lang="en-US" sz="2400" dirty="0"/>
              <a:t>    </a:t>
            </a:r>
            <a:endParaRPr lang="en-US" sz="1600" dirty="0"/>
          </a:p>
          <a:p>
            <a:r>
              <a:rPr lang="en-US" sz="2400" dirty="0">
                <a:solidFill>
                  <a:srgbClr val="592DB1"/>
                </a:solidFill>
              </a:rPr>
              <a:t>                                                                                                  </a:t>
            </a:r>
          </a:p>
          <a:p>
            <a:r>
              <a:rPr lang="en-US" sz="2400" dirty="0">
                <a:solidFill>
                  <a:srgbClr val="592DB1"/>
                </a:solidFill>
              </a:rPr>
              <a:t>            </a:t>
            </a:r>
            <a:r>
              <a:rPr lang="en-US" sz="2400" dirty="0">
                <a:solidFill>
                  <a:srgbClr val="C00000"/>
                </a:solidFill>
              </a:rPr>
              <a:t> CH</a:t>
            </a:r>
            <a:r>
              <a:rPr lang="en-US" sz="2400" baseline="-25000" dirty="0">
                <a:solidFill>
                  <a:srgbClr val="C00000"/>
                </a:solidFill>
              </a:rPr>
              <a:t>3</a:t>
            </a:r>
            <a:r>
              <a:rPr lang="en-US" sz="2400" dirty="0">
                <a:solidFill>
                  <a:srgbClr val="C00000"/>
                </a:solidFill>
              </a:rPr>
              <a:t>                          </a:t>
            </a:r>
            <a:r>
              <a:rPr lang="en-US" sz="2400" dirty="0" err="1">
                <a:solidFill>
                  <a:srgbClr val="C00000"/>
                </a:solidFill>
              </a:rPr>
              <a:t>CH</a:t>
            </a:r>
            <a:r>
              <a:rPr lang="en-US" sz="2400" baseline="-25000" dirty="0" err="1">
                <a:solidFill>
                  <a:srgbClr val="C00000"/>
                </a:solidFill>
              </a:rPr>
              <a:t>3</a:t>
            </a:r>
            <a:r>
              <a:rPr lang="en-US" sz="2400" baseline="-25000" dirty="0">
                <a:solidFill>
                  <a:srgbClr val="C00000"/>
                </a:solidFill>
              </a:rPr>
              <a:t> </a:t>
            </a:r>
            <a:r>
              <a:rPr lang="en-US" sz="2400" baseline="-25000" dirty="0">
                <a:solidFill>
                  <a:srgbClr val="592DB1"/>
                </a:solidFill>
              </a:rPr>
              <a:t>           </a:t>
            </a:r>
            <a:r>
              <a:rPr lang="en-US" sz="2400" dirty="0">
                <a:solidFill>
                  <a:srgbClr val="592DB1"/>
                </a:solidFill>
              </a:rPr>
              <a:t>         </a:t>
            </a:r>
            <a:r>
              <a:rPr lang="en-US" sz="2400" dirty="0">
                <a:solidFill>
                  <a:srgbClr val="C00000"/>
                </a:solidFill>
              </a:rPr>
              <a:t>O</a:t>
            </a:r>
            <a:r>
              <a:rPr lang="en-US" sz="2400" baseline="-25000" dirty="0">
                <a:solidFill>
                  <a:srgbClr val="C00000"/>
                </a:solidFill>
              </a:rPr>
              <a:t>  </a:t>
            </a:r>
            <a:r>
              <a:rPr lang="en-US" sz="2400" baseline="-25000" dirty="0">
                <a:solidFill>
                  <a:srgbClr val="592DB1"/>
                </a:solidFill>
              </a:rPr>
              <a:t>                      </a:t>
            </a:r>
            <a:r>
              <a:rPr lang="en-US" sz="2400" dirty="0">
                <a:solidFill>
                  <a:srgbClr val="C00000"/>
                </a:solidFill>
              </a:rPr>
              <a:t>CH</a:t>
            </a:r>
            <a:r>
              <a:rPr lang="en-US" sz="2400" baseline="-25000" dirty="0">
                <a:solidFill>
                  <a:srgbClr val="C00000"/>
                </a:solidFill>
              </a:rPr>
              <a:t>3</a:t>
            </a:r>
          </a:p>
          <a:p>
            <a:r>
              <a:rPr lang="en-US" sz="2400" dirty="0">
                <a:solidFill>
                  <a:srgbClr val="592DB1"/>
                </a:solidFill>
              </a:rPr>
              <a:t>                                                                             </a:t>
            </a:r>
            <a:r>
              <a:rPr lang="en-US" sz="2400" dirty="0"/>
              <a:t> (I)</a:t>
            </a:r>
          </a:p>
          <a:p>
            <a:r>
              <a:rPr lang="en-US" sz="2400" dirty="0">
                <a:solidFill>
                  <a:srgbClr val="592DB1"/>
                </a:solidFill>
              </a:rPr>
              <a:t>  </a:t>
            </a:r>
            <a:r>
              <a:rPr lang="en-US" sz="2400" dirty="0">
                <a:solidFill>
                  <a:srgbClr val="C00000"/>
                </a:solidFill>
              </a:rPr>
              <a:t>H</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CH</a:t>
            </a:r>
            <a:r>
              <a:rPr lang="en-US" sz="2400" baseline="-25000" dirty="0">
                <a:solidFill>
                  <a:srgbClr val="C00000"/>
                </a:solidFill>
              </a:rPr>
              <a:t>2</a:t>
            </a:r>
            <a:r>
              <a:rPr lang="en-US" sz="2400" dirty="0">
                <a:solidFill>
                  <a:srgbClr val="C00000"/>
                </a:solidFill>
              </a:rPr>
              <a:t>Ph +Ph      C</a:t>
            </a:r>
            <a:r>
              <a:rPr lang="en-US" sz="2400" dirty="0">
                <a:solidFill>
                  <a:srgbClr val="592DB1"/>
                </a:solidFill>
              </a:rPr>
              <a:t>         </a:t>
            </a:r>
            <a:r>
              <a:rPr lang="en-US" sz="2400" dirty="0">
                <a:solidFill>
                  <a:srgbClr val="C00000"/>
                </a:solidFill>
              </a:rPr>
              <a:t>CH</a:t>
            </a:r>
            <a:r>
              <a:rPr lang="en-US" sz="2400" baseline="-25000" dirty="0">
                <a:solidFill>
                  <a:srgbClr val="C00000"/>
                </a:solidFill>
              </a:rPr>
              <a:t>2</a:t>
            </a:r>
            <a:r>
              <a:rPr lang="en-US" sz="2400" dirty="0">
                <a:solidFill>
                  <a:srgbClr val="592DB1"/>
                </a:solidFill>
              </a:rPr>
              <a:t>     </a:t>
            </a:r>
            <a:r>
              <a:rPr lang="en-US" sz="2400" dirty="0">
                <a:solidFill>
                  <a:srgbClr val="C00000"/>
                </a:solidFill>
              </a:rPr>
              <a:t> C</a:t>
            </a:r>
            <a:r>
              <a:rPr lang="en-US" sz="2400" b="1" dirty="0">
                <a:solidFill>
                  <a:srgbClr val="C00000"/>
                </a:solidFill>
              </a:rPr>
              <a:t>.</a:t>
            </a:r>
            <a:r>
              <a:rPr lang="en-US" sz="2400" dirty="0">
                <a:solidFill>
                  <a:srgbClr val="C00000"/>
                </a:solidFill>
              </a:rPr>
              <a:t> </a:t>
            </a:r>
            <a:r>
              <a:rPr lang="en-US" sz="2800" b="1" dirty="0">
                <a:solidFill>
                  <a:srgbClr val="C00000"/>
                </a:solidFill>
              </a:rPr>
              <a:t>            .</a:t>
            </a:r>
            <a:r>
              <a:rPr lang="en-US" sz="2400" dirty="0">
                <a:solidFill>
                  <a:srgbClr val="C00000"/>
                </a:solidFill>
              </a:rPr>
              <a:t>C</a:t>
            </a:r>
            <a:r>
              <a:rPr lang="en-US" sz="2800" b="1" dirty="0">
                <a:solidFill>
                  <a:srgbClr val="C00000"/>
                </a:solidFill>
              </a:rPr>
              <a:t> </a:t>
            </a:r>
            <a:r>
              <a:rPr lang="en-US" sz="2400" dirty="0">
                <a:solidFill>
                  <a:srgbClr val="C00000"/>
                </a:solidFill>
              </a:rPr>
              <a:t>      CH</a:t>
            </a:r>
            <a:r>
              <a:rPr lang="en-US" sz="2400" baseline="-25000" dirty="0">
                <a:solidFill>
                  <a:srgbClr val="C00000"/>
                </a:solidFill>
              </a:rPr>
              <a:t>2</a:t>
            </a:r>
            <a:r>
              <a:rPr lang="en-US" sz="2400" dirty="0">
                <a:solidFill>
                  <a:srgbClr val="592DB1"/>
                </a:solidFill>
              </a:rPr>
              <a:t>      </a:t>
            </a:r>
            <a:r>
              <a:rPr lang="en-US" sz="2400" dirty="0">
                <a:solidFill>
                  <a:srgbClr val="C00000"/>
                </a:solidFill>
              </a:rPr>
              <a:t>Ph</a:t>
            </a:r>
          </a:p>
          <a:p>
            <a:r>
              <a:rPr lang="en-US" sz="2400" dirty="0">
                <a:solidFill>
                  <a:srgbClr val="592DB1"/>
                </a:solidFill>
              </a:rPr>
              <a:t>                                                                                        </a:t>
            </a:r>
          </a:p>
          <a:p>
            <a:r>
              <a:rPr lang="en-US" sz="2400" dirty="0">
                <a:solidFill>
                  <a:srgbClr val="592DB1"/>
                </a:solidFill>
              </a:rPr>
              <a:t>          </a:t>
            </a:r>
            <a:r>
              <a:rPr lang="en-US" sz="2400" dirty="0">
                <a:solidFill>
                  <a:srgbClr val="C00000"/>
                </a:solidFill>
              </a:rPr>
              <a:t> CH</a:t>
            </a:r>
            <a:r>
              <a:rPr lang="en-US" sz="2400" baseline="-25000" dirty="0">
                <a:solidFill>
                  <a:srgbClr val="C00000"/>
                </a:solidFill>
              </a:rPr>
              <a:t>3</a:t>
            </a:r>
            <a:r>
              <a:rPr lang="en-US" sz="2400" dirty="0">
                <a:solidFill>
                  <a:srgbClr val="C00000"/>
                </a:solidFill>
              </a:rPr>
              <a:t>              </a:t>
            </a:r>
            <a:r>
              <a:rPr lang="en-US" sz="2400" dirty="0"/>
              <a:t>(II)                                                     </a:t>
            </a:r>
            <a:r>
              <a:rPr lang="en-US" sz="2400" dirty="0">
                <a:solidFill>
                  <a:srgbClr val="C00000"/>
                </a:solidFill>
              </a:rPr>
              <a:t>CH</a:t>
            </a:r>
            <a:r>
              <a:rPr lang="en-US" sz="2400" baseline="-25000" dirty="0">
                <a:solidFill>
                  <a:srgbClr val="C00000"/>
                </a:solidFill>
              </a:rPr>
              <a:t>3</a:t>
            </a:r>
            <a:r>
              <a:rPr lang="en-US" sz="2400" dirty="0">
                <a:solidFill>
                  <a:srgbClr val="592DB1"/>
                </a:solidFill>
              </a:rPr>
              <a:t>                </a:t>
            </a:r>
          </a:p>
          <a:p>
            <a:r>
              <a:rPr lang="en-US" sz="2400" dirty="0">
                <a:solidFill>
                  <a:srgbClr val="592DB1"/>
                </a:solidFill>
              </a:rPr>
              <a:t> </a:t>
            </a:r>
            <a:r>
              <a:rPr lang="en-US" sz="2400" dirty="0">
                <a:solidFill>
                  <a:srgbClr val="C00000"/>
                </a:solidFill>
              </a:rPr>
              <a:t> </a:t>
            </a:r>
            <a:endParaRPr lang="en-US" sz="2400" dirty="0">
              <a:solidFill>
                <a:srgbClr val="592DB1"/>
              </a:solidFill>
            </a:endParaRPr>
          </a:p>
          <a:p>
            <a:r>
              <a:rPr lang="en-US" sz="2400" dirty="0">
                <a:solidFill>
                  <a:srgbClr val="592DB1"/>
                </a:solidFill>
              </a:rPr>
              <a:t>                                      </a:t>
            </a:r>
            <a:r>
              <a:rPr lang="en-US" sz="2400" dirty="0">
                <a:solidFill>
                  <a:srgbClr val="C00000"/>
                </a:solidFill>
              </a:rPr>
              <a:t>CH</a:t>
            </a:r>
            <a:r>
              <a:rPr lang="en-US" sz="2400" baseline="-25000" dirty="0">
                <a:solidFill>
                  <a:srgbClr val="C00000"/>
                </a:solidFill>
              </a:rPr>
              <a:t>3</a:t>
            </a:r>
            <a:r>
              <a:rPr lang="en-US" sz="2400" dirty="0">
                <a:solidFill>
                  <a:srgbClr val="592DB1"/>
                </a:solidFill>
              </a:rPr>
              <a:t>                       </a:t>
            </a:r>
            <a:r>
              <a:rPr lang="en-US" sz="2400" dirty="0" err="1">
                <a:solidFill>
                  <a:srgbClr val="C00000"/>
                </a:solidFill>
              </a:rPr>
              <a:t>CH</a:t>
            </a:r>
            <a:r>
              <a:rPr lang="en-US" sz="2400" baseline="-25000" dirty="0" err="1">
                <a:solidFill>
                  <a:srgbClr val="C00000"/>
                </a:solidFill>
              </a:rPr>
              <a:t>3</a:t>
            </a:r>
            <a:r>
              <a:rPr lang="en-US" sz="2400" baseline="-25000" dirty="0">
                <a:solidFill>
                  <a:srgbClr val="C00000"/>
                </a:solidFill>
              </a:rPr>
              <a:t> </a:t>
            </a:r>
            <a:r>
              <a:rPr lang="en-US" sz="2400" baseline="-25000" dirty="0">
                <a:solidFill>
                  <a:srgbClr val="592DB1"/>
                </a:solidFill>
              </a:rPr>
              <a:t>                           </a:t>
            </a:r>
            <a:r>
              <a:rPr lang="en-US" sz="2400" dirty="0">
                <a:solidFill>
                  <a:srgbClr val="C00000"/>
                </a:solidFill>
              </a:rPr>
              <a:t>O</a:t>
            </a:r>
          </a:p>
          <a:p>
            <a:endParaRPr lang="en-US" sz="2400" baseline="-25000" dirty="0">
              <a:solidFill>
                <a:srgbClr val="592DB1"/>
              </a:solidFill>
            </a:endParaRPr>
          </a:p>
          <a:p>
            <a:r>
              <a:rPr lang="en-US" sz="2400" dirty="0"/>
              <a:t>IV+I</a:t>
            </a:r>
            <a:r>
              <a:rPr lang="en-US" sz="2400" dirty="0">
                <a:solidFill>
                  <a:srgbClr val="592DB1"/>
                </a:solidFill>
              </a:rPr>
              <a:t>                    </a:t>
            </a:r>
            <a:r>
              <a:rPr lang="en-US" sz="2400" dirty="0">
                <a:solidFill>
                  <a:srgbClr val="C00000"/>
                </a:solidFill>
              </a:rPr>
              <a:t>Ph</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CH</a:t>
            </a:r>
            <a:r>
              <a:rPr lang="en-US" sz="2400" baseline="-25000" dirty="0">
                <a:solidFill>
                  <a:srgbClr val="C00000"/>
                </a:solidFill>
              </a:rPr>
              <a:t>3</a:t>
            </a:r>
            <a:r>
              <a:rPr lang="en-US" sz="2400" dirty="0">
                <a:solidFill>
                  <a:srgbClr val="C00000"/>
                </a:solidFill>
              </a:rPr>
              <a:t>+Ph</a:t>
            </a:r>
            <a:r>
              <a:rPr lang="en-US" sz="2400" dirty="0">
                <a:solidFill>
                  <a:srgbClr val="592DB1"/>
                </a:solidFill>
              </a:rPr>
              <a:t>        </a:t>
            </a:r>
            <a:r>
              <a:rPr lang="en-US" sz="2400" dirty="0">
                <a:solidFill>
                  <a:srgbClr val="C00000"/>
                </a:solidFill>
              </a:rPr>
              <a:t>C</a:t>
            </a:r>
            <a:r>
              <a:rPr lang="en-US" sz="2400" dirty="0">
                <a:solidFill>
                  <a:srgbClr val="592DB1"/>
                </a:solidFill>
              </a:rPr>
              <a:t>         </a:t>
            </a:r>
            <a:r>
              <a:rPr lang="en-US" sz="2400" dirty="0">
                <a:solidFill>
                  <a:srgbClr val="C00000"/>
                </a:solidFill>
              </a:rPr>
              <a:t>CH</a:t>
            </a:r>
            <a:r>
              <a:rPr lang="en-US" sz="2400" baseline="-25000" dirty="0">
                <a:solidFill>
                  <a:srgbClr val="C00000"/>
                </a:solidFill>
              </a:rPr>
              <a:t>2</a:t>
            </a:r>
            <a:r>
              <a:rPr lang="en-US" sz="2400" baseline="-25000" dirty="0">
                <a:solidFill>
                  <a:srgbClr val="592DB1"/>
                </a:solidFill>
              </a:rPr>
              <a:t>          </a:t>
            </a:r>
            <a:r>
              <a:rPr lang="en-US" sz="2400" dirty="0">
                <a:solidFill>
                  <a:srgbClr val="C00000"/>
                </a:solidFill>
              </a:rPr>
              <a:t>C</a:t>
            </a:r>
            <a:r>
              <a:rPr lang="en-US" sz="2800" b="1" baseline="30000" dirty="0">
                <a:solidFill>
                  <a:srgbClr val="C00000"/>
                </a:solidFill>
              </a:rPr>
              <a:t>.</a:t>
            </a:r>
          </a:p>
          <a:p>
            <a:r>
              <a:rPr lang="en-US" sz="2400" dirty="0">
                <a:solidFill>
                  <a:srgbClr val="592DB1"/>
                </a:solidFill>
              </a:rPr>
              <a:t>                                  </a:t>
            </a:r>
          </a:p>
          <a:p>
            <a:r>
              <a:rPr lang="en-US" sz="2400" dirty="0">
                <a:solidFill>
                  <a:srgbClr val="592DB1"/>
                </a:solidFill>
              </a:rPr>
              <a:t>                                    </a:t>
            </a:r>
            <a:r>
              <a:rPr lang="en-US" sz="2400" dirty="0">
                <a:solidFill>
                  <a:srgbClr val="C00000"/>
                </a:solidFill>
              </a:rPr>
              <a:t>CH</a:t>
            </a:r>
            <a:r>
              <a:rPr lang="en-US" sz="2400" baseline="-25000" dirty="0">
                <a:solidFill>
                  <a:srgbClr val="C00000"/>
                </a:solidFill>
              </a:rPr>
              <a:t>3 </a:t>
            </a:r>
            <a:r>
              <a:rPr lang="en-US" sz="2400" baseline="-25000" dirty="0">
                <a:solidFill>
                  <a:srgbClr val="592DB1"/>
                </a:solidFill>
              </a:rPr>
              <a:t>         </a:t>
            </a:r>
            <a:r>
              <a:rPr lang="en-US" sz="2400" dirty="0"/>
              <a:t>(III)            </a:t>
            </a:r>
            <a:r>
              <a:rPr lang="en-US" sz="2400" dirty="0">
                <a:solidFill>
                  <a:srgbClr val="C00000"/>
                </a:solidFill>
              </a:rPr>
              <a:t>CH</a:t>
            </a:r>
            <a:r>
              <a:rPr lang="en-US" sz="2400" baseline="-25000" dirty="0">
                <a:solidFill>
                  <a:srgbClr val="C00000"/>
                </a:solidFill>
              </a:rPr>
              <a:t>3</a:t>
            </a:r>
            <a:endParaRPr lang="en-US" sz="2400" dirty="0">
              <a:solidFill>
                <a:srgbClr val="C00000"/>
              </a:solidFill>
            </a:endParaRPr>
          </a:p>
          <a:p>
            <a:endParaRPr lang="en-US" sz="2400" baseline="-25000" dirty="0">
              <a:solidFill>
                <a:srgbClr val="592DB1"/>
              </a:solidFill>
            </a:endParaRPr>
          </a:p>
          <a:p>
            <a:endParaRPr lang="en-US" sz="2400" baseline="-25000" dirty="0">
              <a:solidFill>
                <a:srgbClr val="592DB1"/>
              </a:solidFill>
            </a:endParaRPr>
          </a:p>
          <a:p>
            <a:endParaRPr lang="en-US" sz="2400" baseline="-25000" dirty="0">
              <a:solidFill>
                <a:srgbClr val="592DB1"/>
              </a:solidFill>
            </a:endParaRPr>
          </a:p>
          <a:p>
            <a:endParaRPr lang="en-US" sz="2400" baseline="-25000" dirty="0">
              <a:solidFill>
                <a:srgbClr val="592DB1"/>
              </a:solidFill>
            </a:endParaRPr>
          </a:p>
          <a:p>
            <a:endParaRPr lang="en-US" sz="2400" baseline="-25000" dirty="0">
              <a:solidFill>
                <a:srgbClr val="592DB1"/>
              </a:solidFill>
            </a:endParaRPr>
          </a:p>
          <a:p>
            <a:endParaRPr lang="en-US" sz="2400" baseline="-25000" dirty="0">
              <a:solidFill>
                <a:srgbClr val="592DB1"/>
              </a:solidFill>
            </a:endParaRPr>
          </a:p>
          <a:p>
            <a:r>
              <a:rPr lang="en-US" sz="2400" baseline="-25000" dirty="0">
                <a:solidFill>
                  <a:srgbClr val="592DB1"/>
                </a:solidFill>
              </a:rPr>
              <a:t>                                                                                                </a:t>
            </a:r>
          </a:p>
        </p:txBody>
      </p:sp>
      <p:cxnSp>
        <p:nvCxnSpPr>
          <p:cNvPr id="44" name="Straight Arrow Connector 43"/>
          <p:cNvCxnSpPr/>
          <p:nvPr/>
        </p:nvCxnSpPr>
        <p:spPr>
          <a:xfrm>
            <a:off x="2971800" y="1371600"/>
            <a:ext cx="1143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762794" y="9136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30" name="Straight Connector 129"/>
          <p:cNvCxnSpPr/>
          <p:nvPr/>
        </p:nvCxnSpPr>
        <p:spPr>
          <a:xfrm>
            <a:off x="4572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32" name="Straight Connector 131"/>
          <p:cNvCxnSpPr/>
          <p:nvPr/>
        </p:nvCxnSpPr>
        <p:spPr>
          <a:xfrm>
            <a:off x="46482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46" name="Straight Connector 145"/>
          <p:cNvCxnSpPr/>
          <p:nvPr/>
        </p:nvCxnSpPr>
        <p:spPr>
          <a:xfrm rot="5400000">
            <a:off x="762794" y="15994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48" name="Straight Connector 147"/>
          <p:cNvCxnSpPr/>
          <p:nvPr/>
        </p:nvCxnSpPr>
        <p:spPr>
          <a:xfrm>
            <a:off x="51816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rot="5400000">
            <a:off x="7925594" y="9136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3429000" y="3808412"/>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rot="5400000">
            <a:off x="6095206" y="4190206"/>
            <a:ext cx="306388"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6629400" y="1219200"/>
            <a:ext cx="685006"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8288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a:off x="23622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a:off x="457200" y="3733800"/>
            <a:ext cx="3810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rot="5400000">
            <a:off x="4877594" y="15994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a:off x="60198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a:off x="76962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a:off x="82296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37" name="Rectangle 36"/>
          <p:cNvSpPr/>
          <p:nvPr/>
        </p:nvSpPr>
        <p:spPr>
          <a:xfrm>
            <a:off x="685800" y="381000"/>
            <a:ext cx="1219200" cy="461665"/>
          </a:xfrm>
          <a:prstGeom prst="rect">
            <a:avLst/>
          </a:prstGeom>
        </p:spPr>
        <p:txBody>
          <a:bodyPr wrap="square">
            <a:spAutoFit/>
          </a:bodyPr>
          <a:lstStyle/>
          <a:p>
            <a:r>
              <a:rPr lang="en-US" sz="2400" dirty="0">
                <a:solidFill>
                  <a:srgbClr val="C00000"/>
                </a:solidFill>
              </a:rPr>
              <a:t>CH</a:t>
            </a:r>
            <a:endParaRPr lang="en-GB" sz="2400" dirty="0">
              <a:solidFill>
                <a:srgbClr val="C00000"/>
              </a:solidFill>
            </a:endParaRPr>
          </a:p>
        </p:txBody>
      </p:sp>
      <p:cxnSp>
        <p:nvCxnSpPr>
          <p:cNvPr id="43" name="Straight Connector 42"/>
          <p:cNvCxnSpPr/>
          <p:nvPr/>
        </p:nvCxnSpPr>
        <p:spPr>
          <a:xfrm rot="10800000">
            <a:off x="990600" y="1295400"/>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49" name="Rectangle 48"/>
          <p:cNvSpPr/>
          <p:nvPr/>
        </p:nvSpPr>
        <p:spPr>
          <a:xfrm>
            <a:off x="1066800" y="381000"/>
            <a:ext cx="685800" cy="461665"/>
          </a:xfrm>
          <a:prstGeom prst="rect">
            <a:avLst/>
          </a:prstGeom>
        </p:spPr>
        <p:txBody>
          <a:bodyPr wrap="square">
            <a:spAutoFit/>
          </a:bodyPr>
          <a:lstStyle/>
          <a:p>
            <a:r>
              <a:rPr lang="en-US" sz="2400" baseline="-25000" dirty="0">
                <a:solidFill>
                  <a:srgbClr val="C00000"/>
                </a:solidFill>
                <a:latin typeface="Times New Roman" pitchFamily="18" charset="0"/>
                <a:cs typeface="Times New Roman" pitchFamily="18" charset="0"/>
              </a:rPr>
              <a:t>4                                                                                                                                                    </a:t>
            </a:r>
            <a:endParaRPr lang="en-GB" sz="2400" dirty="0">
              <a:solidFill>
                <a:srgbClr val="C00000"/>
              </a:solidFill>
            </a:endParaRPr>
          </a:p>
        </p:txBody>
      </p:sp>
      <p:cxnSp>
        <p:nvCxnSpPr>
          <p:cNvPr id="60" name="Straight Connector 59"/>
          <p:cNvCxnSpPr/>
          <p:nvPr/>
        </p:nvCxnSpPr>
        <p:spPr>
          <a:xfrm rot="5400000">
            <a:off x="4877594" y="9136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rot="5400000">
            <a:off x="2058194" y="9136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rot="5400000">
            <a:off x="2134394" y="913606"/>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63" name="Rectangle 62"/>
          <p:cNvSpPr/>
          <p:nvPr/>
        </p:nvSpPr>
        <p:spPr>
          <a:xfrm>
            <a:off x="2057400" y="381000"/>
            <a:ext cx="877508" cy="461665"/>
          </a:xfrm>
          <a:prstGeom prst="rect">
            <a:avLst/>
          </a:prstGeom>
        </p:spPr>
        <p:txBody>
          <a:bodyPr wrap="square">
            <a:spAutoFit/>
          </a:bodyPr>
          <a:lstStyle/>
          <a:p>
            <a:r>
              <a:rPr lang="en-US" sz="2400" dirty="0">
                <a:solidFill>
                  <a:srgbClr val="C00000"/>
                </a:solidFill>
              </a:rPr>
              <a:t>O</a:t>
            </a:r>
            <a:r>
              <a:rPr lang="en-US" sz="2400" dirty="0">
                <a:solidFill>
                  <a:srgbClr val="592DB1"/>
                </a:solidFill>
              </a:rPr>
              <a:t> </a:t>
            </a:r>
            <a:endParaRPr lang="en-GB" sz="2400" dirty="0"/>
          </a:p>
        </p:txBody>
      </p:sp>
      <p:sp>
        <p:nvSpPr>
          <p:cNvPr id="66" name="Rectangle 65"/>
          <p:cNvSpPr/>
          <p:nvPr/>
        </p:nvSpPr>
        <p:spPr>
          <a:xfrm>
            <a:off x="4876800" y="381000"/>
            <a:ext cx="685800" cy="461665"/>
          </a:xfrm>
          <a:prstGeom prst="rect">
            <a:avLst/>
          </a:prstGeom>
        </p:spPr>
        <p:txBody>
          <a:bodyPr wrap="square">
            <a:spAutoFit/>
          </a:bodyPr>
          <a:lstStyle/>
          <a:p>
            <a:r>
              <a:rPr lang="en-US" sz="2400" dirty="0">
                <a:solidFill>
                  <a:srgbClr val="C00000"/>
                </a:solidFill>
              </a:rPr>
              <a:t>CH</a:t>
            </a:r>
            <a:r>
              <a:rPr lang="en-US" sz="2400" baseline="-25000" dirty="0">
                <a:solidFill>
                  <a:srgbClr val="592DB1"/>
                </a:solidFill>
              </a:rPr>
              <a:t> </a:t>
            </a:r>
            <a:r>
              <a:rPr lang="en-US" sz="2400" baseline="-25000" dirty="0">
                <a:solidFill>
                  <a:srgbClr val="C00000"/>
                </a:solidFill>
              </a:rPr>
              <a:t>3</a:t>
            </a:r>
            <a:r>
              <a:rPr lang="en-US" sz="2400" dirty="0">
                <a:solidFill>
                  <a:srgbClr val="592DB1"/>
                </a:solidFill>
              </a:rPr>
              <a:t> </a:t>
            </a:r>
            <a:endParaRPr lang="en-GB" sz="2400" dirty="0"/>
          </a:p>
        </p:txBody>
      </p:sp>
      <p:sp>
        <p:nvSpPr>
          <p:cNvPr id="67" name="Rectangle 66"/>
          <p:cNvSpPr/>
          <p:nvPr/>
        </p:nvSpPr>
        <p:spPr>
          <a:xfrm>
            <a:off x="4800600" y="1676401"/>
            <a:ext cx="762000" cy="461665"/>
          </a:xfrm>
          <a:prstGeom prst="rect">
            <a:avLst/>
          </a:prstGeom>
        </p:spPr>
        <p:txBody>
          <a:bodyPr wrap="square">
            <a:spAutoFit/>
          </a:bodyPr>
          <a:lstStyle/>
          <a:p>
            <a:r>
              <a:rPr lang="en-US" sz="2400" dirty="0">
                <a:solidFill>
                  <a:srgbClr val="C00000"/>
                </a:solidFill>
              </a:rPr>
              <a:t>CH</a:t>
            </a:r>
            <a:r>
              <a:rPr lang="en-US" sz="2400" baseline="-25000" dirty="0">
                <a:solidFill>
                  <a:srgbClr val="C00000"/>
                </a:solidFill>
                <a:latin typeface="Times New Roman" pitchFamily="18" charset="0"/>
                <a:cs typeface="Times New Roman" pitchFamily="18" charset="0"/>
              </a:rPr>
              <a:t>3</a:t>
            </a:r>
            <a:endParaRPr lang="en-GB" sz="2400" dirty="0"/>
          </a:p>
        </p:txBody>
      </p:sp>
      <p:cxnSp>
        <p:nvCxnSpPr>
          <p:cNvPr id="68" name="Straight Connector 67"/>
          <p:cNvCxnSpPr/>
          <p:nvPr/>
        </p:nvCxnSpPr>
        <p:spPr>
          <a:xfrm rot="5400000">
            <a:off x="7924006" y="1600994"/>
            <a:ext cx="307182" cy="794"/>
          </a:xfrm>
          <a:prstGeom prst="line">
            <a:avLst/>
          </a:prstGeom>
          <a:ln w="28575"/>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rot="5400000">
            <a:off x="6247606" y="915194"/>
            <a:ext cx="307182" cy="794"/>
          </a:xfrm>
          <a:prstGeom prst="line">
            <a:avLst/>
          </a:prstGeom>
          <a:ln w="28575"/>
        </p:spPr>
        <p:style>
          <a:lnRef idx="1">
            <a:schemeClr val="dk1"/>
          </a:lnRef>
          <a:fillRef idx="0">
            <a:schemeClr val="dk1"/>
          </a:fillRef>
          <a:effectRef idx="0">
            <a:schemeClr val="dk1"/>
          </a:effectRef>
          <a:fontRef idx="minor">
            <a:schemeClr val="tx1"/>
          </a:fontRef>
        </p:style>
      </p:cxnSp>
      <p:cxnSp>
        <p:nvCxnSpPr>
          <p:cNvPr id="70" name="Straight Connector 69"/>
          <p:cNvCxnSpPr/>
          <p:nvPr/>
        </p:nvCxnSpPr>
        <p:spPr>
          <a:xfrm rot="5400000">
            <a:off x="6323806" y="915194"/>
            <a:ext cx="307182" cy="794"/>
          </a:xfrm>
          <a:prstGeom prst="line">
            <a:avLst/>
          </a:prstGeom>
          <a:ln w="28575"/>
        </p:spPr>
        <p:style>
          <a:lnRef idx="1">
            <a:schemeClr val="dk1"/>
          </a:lnRef>
          <a:fillRef idx="0">
            <a:schemeClr val="dk1"/>
          </a:fillRef>
          <a:effectRef idx="0">
            <a:schemeClr val="dk1"/>
          </a:effectRef>
          <a:fontRef idx="minor">
            <a:schemeClr val="tx1"/>
          </a:fontRef>
        </p:style>
      </p:cxnSp>
      <p:sp>
        <p:nvSpPr>
          <p:cNvPr id="71" name="Rectangle 70"/>
          <p:cNvSpPr/>
          <p:nvPr/>
        </p:nvSpPr>
        <p:spPr>
          <a:xfrm>
            <a:off x="6248400" y="381000"/>
            <a:ext cx="388248" cy="461665"/>
          </a:xfrm>
          <a:prstGeom prst="rect">
            <a:avLst/>
          </a:prstGeom>
        </p:spPr>
        <p:txBody>
          <a:bodyPr wrap="none">
            <a:spAutoFit/>
          </a:bodyPr>
          <a:lstStyle/>
          <a:p>
            <a:r>
              <a:rPr lang="en-US" sz="2400" dirty="0">
                <a:solidFill>
                  <a:srgbClr val="C00000"/>
                </a:solidFill>
              </a:rPr>
              <a:t>O</a:t>
            </a:r>
            <a:endParaRPr lang="en-GB" sz="2400" dirty="0"/>
          </a:p>
        </p:txBody>
      </p:sp>
      <p:sp>
        <p:nvSpPr>
          <p:cNvPr id="73" name="Rectangle 72"/>
          <p:cNvSpPr/>
          <p:nvPr/>
        </p:nvSpPr>
        <p:spPr>
          <a:xfrm>
            <a:off x="6629400" y="1219200"/>
            <a:ext cx="1371600" cy="338554"/>
          </a:xfrm>
          <a:prstGeom prst="rect">
            <a:avLst/>
          </a:prstGeom>
        </p:spPr>
        <p:txBody>
          <a:bodyPr wrap="square">
            <a:spAutoFit/>
          </a:bodyPr>
          <a:lstStyle/>
          <a:p>
            <a:r>
              <a:rPr lang="en-US" sz="1600" dirty="0">
                <a:solidFill>
                  <a:srgbClr val="C00000"/>
                </a:solidFill>
                <a:latin typeface="Times New Roman" pitchFamily="18" charset="0"/>
                <a:cs typeface="Times New Roman" pitchFamily="18" charset="0"/>
              </a:rPr>
              <a:t> - CO</a:t>
            </a:r>
            <a:endParaRPr lang="en-GB" sz="1600" dirty="0">
              <a:solidFill>
                <a:srgbClr val="C00000"/>
              </a:solidFill>
            </a:endParaRPr>
          </a:p>
        </p:txBody>
      </p:sp>
      <p:sp>
        <p:nvSpPr>
          <p:cNvPr id="46" name="Rectangle 45"/>
          <p:cNvSpPr/>
          <p:nvPr/>
        </p:nvSpPr>
        <p:spPr>
          <a:xfrm>
            <a:off x="5410200" y="3733800"/>
            <a:ext cx="237566" cy="369332"/>
          </a:xfrm>
          <a:prstGeom prst="rect">
            <a:avLst/>
          </a:prstGeom>
        </p:spPr>
        <p:txBody>
          <a:bodyPr wrap="none">
            <a:spAutoFit/>
          </a:bodyPr>
          <a:lstStyle/>
          <a:p>
            <a:r>
              <a:rPr lang="en-US" dirty="0">
                <a:solidFill>
                  <a:srgbClr val="592DB1"/>
                </a:solidFill>
              </a:rPr>
              <a:t> </a:t>
            </a:r>
            <a:endParaRPr lang="en-GB" dirty="0"/>
          </a:p>
        </p:txBody>
      </p:sp>
      <p:sp>
        <p:nvSpPr>
          <p:cNvPr id="47" name="Rectangle 46"/>
          <p:cNvSpPr/>
          <p:nvPr/>
        </p:nvSpPr>
        <p:spPr>
          <a:xfrm>
            <a:off x="7848600" y="381001"/>
            <a:ext cx="762000" cy="461665"/>
          </a:xfrm>
          <a:prstGeom prst="rect">
            <a:avLst/>
          </a:prstGeom>
        </p:spPr>
        <p:txBody>
          <a:bodyPr wrap="square">
            <a:spAutoFit/>
          </a:bodyPr>
          <a:lstStyle/>
          <a:p>
            <a:r>
              <a:rPr lang="en-US" dirty="0">
                <a:solidFill>
                  <a:srgbClr val="592DB1"/>
                </a:solidFill>
              </a:rPr>
              <a:t> </a:t>
            </a:r>
            <a:r>
              <a:rPr lang="en-US" sz="2400" dirty="0">
                <a:solidFill>
                  <a:srgbClr val="C00000"/>
                </a:solidFill>
              </a:rPr>
              <a:t>CH</a:t>
            </a:r>
            <a:r>
              <a:rPr lang="en-US" sz="2400" baseline="-25000" dirty="0">
                <a:solidFill>
                  <a:srgbClr val="C00000"/>
                </a:solidFill>
                <a:latin typeface="Times New Roman" pitchFamily="18" charset="0"/>
                <a:cs typeface="Times New Roman" pitchFamily="18" charset="0"/>
              </a:rPr>
              <a:t>3                                                                            </a:t>
            </a:r>
            <a:endParaRPr lang="en-GB" sz="2400" dirty="0">
              <a:solidFill>
                <a:srgbClr val="C00000"/>
              </a:solidFill>
            </a:endParaRPr>
          </a:p>
        </p:txBody>
      </p:sp>
      <p:cxnSp>
        <p:nvCxnSpPr>
          <p:cNvPr id="59" name="Straight Connector 58"/>
          <p:cNvCxnSpPr/>
          <p:nvPr/>
        </p:nvCxnSpPr>
        <p:spPr>
          <a:xfrm rot="5400000">
            <a:off x="3084115" y="3468291"/>
            <a:ext cx="384176" cy="794"/>
          </a:xfrm>
          <a:prstGeom prst="line">
            <a:avLst/>
          </a:prstGeom>
          <a:ln w="28575"/>
        </p:spPr>
        <p:style>
          <a:lnRef idx="1">
            <a:schemeClr val="dk1"/>
          </a:lnRef>
          <a:fillRef idx="0">
            <a:schemeClr val="dk1"/>
          </a:fillRef>
          <a:effectRef idx="0">
            <a:schemeClr val="dk1"/>
          </a:effectRef>
          <a:fontRef idx="minor">
            <a:schemeClr val="tx1"/>
          </a:fontRef>
        </p:style>
      </p:cxnSp>
      <p:cxnSp>
        <p:nvCxnSpPr>
          <p:cNvPr id="51" name="Elbow Connector 50"/>
          <p:cNvCxnSpPr/>
          <p:nvPr/>
        </p:nvCxnSpPr>
        <p:spPr>
          <a:xfrm rot="5400000">
            <a:off x="7200900" y="2171700"/>
            <a:ext cx="2362200" cy="762000"/>
          </a:xfrm>
          <a:prstGeom prst="bentConnector3">
            <a:avLst>
              <a:gd name="adj1" fmla="val 10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066800" y="37338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rot="5400000">
            <a:off x="799703" y="3467497"/>
            <a:ext cx="381794"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79" name="Straight Connector 78"/>
          <p:cNvCxnSpPr/>
          <p:nvPr/>
        </p:nvCxnSpPr>
        <p:spPr>
          <a:xfrm>
            <a:off x="2819400" y="38100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87" name="Straight Connector 86"/>
          <p:cNvCxnSpPr/>
          <p:nvPr/>
        </p:nvCxnSpPr>
        <p:spPr>
          <a:xfrm>
            <a:off x="4419600" y="37338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90" name="Straight Arrow Connector 89"/>
          <p:cNvCxnSpPr/>
          <p:nvPr/>
        </p:nvCxnSpPr>
        <p:spPr>
          <a:xfrm rot="10800000">
            <a:off x="5181600" y="3810000"/>
            <a:ext cx="762000" cy="9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6400800" y="38100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00" name="Straight Connector 99"/>
          <p:cNvCxnSpPr/>
          <p:nvPr/>
        </p:nvCxnSpPr>
        <p:spPr>
          <a:xfrm>
            <a:off x="7315200" y="38100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02" name="Straight Connector 101"/>
          <p:cNvCxnSpPr/>
          <p:nvPr/>
        </p:nvCxnSpPr>
        <p:spPr>
          <a:xfrm rot="5400000">
            <a:off x="798512" y="4152900"/>
            <a:ext cx="382588"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04" name="Straight Arrow Connector 103"/>
          <p:cNvCxnSpPr/>
          <p:nvPr/>
        </p:nvCxnSpPr>
        <p:spPr>
          <a:xfrm>
            <a:off x="685800" y="5942012"/>
            <a:ext cx="1143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2286000" y="5942012"/>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06" name="Straight Connector 105"/>
          <p:cNvCxnSpPr/>
          <p:nvPr/>
        </p:nvCxnSpPr>
        <p:spPr>
          <a:xfrm>
            <a:off x="2895600" y="5942012"/>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07" name="Straight Connector 106"/>
          <p:cNvCxnSpPr/>
          <p:nvPr/>
        </p:nvCxnSpPr>
        <p:spPr>
          <a:xfrm rot="5400000">
            <a:off x="2590800" y="5562600"/>
            <a:ext cx="306388"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08" name="Straight Connector 107"/>
          <p:cNvCxnSpPr/>
          <p:nvPr/>
        </p:nvCxnSpPr>
        <p:spPr>
          <a:xfrm rot="5400000">
            <a:off x="2553494" y="6209506"/>
            <a:ext cx="3810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10" name="Straight Connector 109"/>
          <p:cNvCxnSpPr/>
          <p:nvPr/>
        </p:nvCxnSpPr>
        <p:spPr>
          <a:xfrm>
            <a:off x="4267200" y="59436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11" name="Straight Connector 110"/>
          <p:cNvCxnSpPr/>
          <p:nvPr/>
        </p:nvCxnSpPr>
        <p:spPr>
          <a:xfrm>
            <a:off x="5029200" y="59436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12" name="Straight Connector 111"/>
          <p:cNvCxnSpPr/>
          <p:nvPr/>
        </p:nvCxnSpPr>
        <p:spPr>
          <a:xfrm rot="5400000">
            <a:off x="4648200" y="5562600"/>
            <a:ext cx="306388"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13" name="Straight Connector 112"/>
          <p:cNvCxnSpPr/>
          <p:nvPr/>
        </p:nvCxnSpPr>
        <p:spPr>
          <a:xfrm rot="5400000">
            <a:off x="4648200" y="6248400"/>
            <a:ext cx="306388"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14" name="Straight Connector 113"/>
          <p:cNvCxnSpPr/>
          <p:nvPr/>
        </p:nvCxnSpPr>
        <p:spPr>
          <a:xfrm>
            <a:off x="6019800" y="5867400"/>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15" name="Straight Connector 114"/>
          <p:cNvCxnSpPr/>
          <p:nvPr/>
        </p:nvCxnSpPr>
        <p:spPr>
          <a:xfrm rot="5400000">
            <a:off x="6477000" y="5562600"/>
            <a:ext cx="306388"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16" name="Straight Connector 115"/>
          <p:cNvCxnSpPr/>
          <p:nvPr/>
        </p:nvCxnSpPr>
        <p:spPr>
          <a:xfrm rot="5400000">
            <a:off x="6399212" y="5562600"/>
            <a:ext cx="306388" cy="1588"/>
          </a:xfrm>
          <a:prstGeom prst="line">
            <a:avLst/>
          </a:prstGeom>
          <a:ln w="28575"/>
        </p:spPr>
        <p:style>
          <a:lnRef idx="1">
            <a:schemeClr val="dk1"/>
          </a:lnRef>
          <a:fillRef idx="0">
            <a:schemeClr val="dk1"/>
          </a:fillRef>
          <a:effectRef idx="0">
            <a:schemeClr val="dk1"/>
          </a:effectRef>
          <a:fontRef idx="minor">
            <a:schemeClr val="tx1"/>
          </a:fontRef>
        </p:style>
      </p:cxnSp>
      <p:sp>
        <p:nvSpPr>
          <p:cNvPr id="125" name="TextBox 124"/>
          <p:cNvSpPr txBox="1"/>
          <p:nvPr/>
        </p:nvSpPr>
        <p:spPr>
          <a:xfrm rot="16200000">
            <a:off x="7892534" y="2133600"/>
            <a:ext cx="1981200" cy="369332"/>
          </a:xfrm>
          <a:prstGeom prst="rect">
            <a:avLst/>
          </a:prstGeom>
          <a:noFill/>
        </p:spPr>
        <p:txBody>
          <a:bodyPr wrap="square" rtlCol="0">
            <a:spAutoFit/>
          </a:bodyPr>
          <a:lstStyle/>
          <a:p>
            <a:r>
              <a:rPr lang="en-US" b="1" dirty="0"/>
              <a:t>Rearrangement</a:t>
            </a:r>
            <a:endParaRPr lang="en-GB" b="1" dirty="0"/>
          </a:p>
        </p:txBody>
      </p:sp>
      <p:cxnSp>
        <p:nvCxnSpPr>
          <p:cNvPr id="85" name="Straight Connector 84"/>
          <p:cNvCxnSpPr/>
          <p:nvPr/>
        </p:nvCxnSpPr>
        <p:spPr>
          <a:xfrm rot="5400000">
            <a:off x="6056709" y="3468291"/>
            <a:ext cx="384176" cy="794"/>
          </a:xfrm>
          <a:prstGeom prst="line">
            <a:avLst/>
          </a:prstGeom>
          <a:ln w="28575"/>
        </p:spPr>
        <p:style>
          <a:lnRef idx="1">
            <a:schemeClr val="dk1"/>
          </a:lnRef>
          <a:fillRef idx="0">
            <a:schemeClr val="dk1"/>
          </a:fillRef>
          <a:effectRef idx="0">
            <a:schemeClr val="dk1"/>
          </a:effectRef>
          <a:fontRef idx="minor">
            <a:schemeClr val="tx1"/>
          </a:fontRef>
        </p:style>
      </p:cxnSp>
      <p:cxnSp>
        <p:nvCxnSpPr>
          <p:cNvPr id="86" name="Straight Connector 85"/>
          <p:cNvCxnSpPr/>
          <p:nvPr/>
        </p:nvCxnSpPr>
        <p:spPr>
          <a:xfrm rot="5400000">
            <a:off x="5980509" y="3468291"/>
            <a:ext cx="384176" cy="794"/>
          </a:xfrm>
          <a:prstGeom prst="line">
            <a:avLst/>
          </a:prstGeom>
          <a:ln w="28575"/>
        </p:spPr>
        <p:style>
          <a:lnRef idx="1">
            <a:schemeClr val="dk1"/>
          </a:lnRef>
          <a:fillRef idx="0">
            <a:schemeClr val="dk1"/>
          </a:fillRef>
          <a:effectRef idx="0">
            <a:schemeClr val="dk1"/>
          </a:effectRef>
          <a:fontRef idx="minor">
            <a:schemeClr val="tx1"/>
          </a:fontRef>
        </p:style>
      </p:cxnSp>
      <p:cxnSp>
        <p:nvCxnSpPr>
          <p:cNvPr id="89" name="Straight Connector 88"/>
          <p:cNvCxnSpPr/>
          <p:nvPr/>
        </p:nvCxnSpPr>
        <p:spPr>
          <a:xfrm rot="5400000">
            <a:off x="4685109" y="3468291"/>
            <a:ext cx="384176" cy="794"/>
          </a:xfrm>
          <a:prstGeom prst="line">
            <a:avLst/>
          </a:prstGeom>
          <a:ln w="28575"/>
        </p:spPr>
        <p:style>
          <a:lnRef idx="1">
            <a:schemeClr val="dk1"/>
          </a:lnRef>
          <a:fillRef idx="0">
            <a:schemeClr val="dk1"/>
          </a:fillRef>
          <a:effectRef idx="0">
            <a:schemeClr val="dk1"/>
          </a:effectRef>
          <a:fontRef idx="minor">
            <a:schemeClr val="tx1"/>
          </a:fontRef>
        </p:style>
      </p:cxnSp>
      <p:cxnSp>
        <p:nvCxnSpPr>
          <p:cNvPr id="93" name="Straight Connector 92"/>
          <p:cNvCxnSpPr/>
          <p:nvPr/>
        </p:nvCxnSpPr>
        <p:spPr>
          <a:xfrm rot="5400000">
            <a:off x="4761309" y="3468291"/>
            <a:ext cx="384176" cy="794"/>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2"/>
          <p:cNvGraphicFramePr>
            <a:graphicFrameLocks noChangeAspect="1"/>
          </p:cNvGraphicFramePr>
          <p:nvPr/>
        </p:nvGraphicFramePr>
        <p:xfrm>
          <a:off x="0" y="0"/>
          <a:ext cx="9702594" cy="7086600"/>
        </p:xfrm>
        <a:graphic>
          <a:graphicData uri="http://schemas.openxmlformats.org/presentationml/2006/ole">
            <mc:AlternateContent xmlns:mc="http://schemas.openxmlformats.org/markup-compatibility/2006">
              <mc:Choice xmlns:v="urn:schemas-microsoft-com:vml" Requires="v">
                <p:oleObj spid="_x0000_s23554" name="Slide" r:id="rId2" imgW="4367846" imgH="3275038" progId="PowerPoint.Slide.8">
                  <p:embed/>
                </p:oleObj>
              </mc:Choice>
              <mc:Fallback>
                <p:oleObj name="Slide" r:id="rId2" imgW="4367846" imgH="3275038" progId="PowerPoint.Slide.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702594" cy="708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9" name="TextBox 98"/>
          <p:cNvSpPr txBox="1"/>
          <p:nvPr/>
        </p:nvSpPr>
        <p:spPr>
          <a:xfrm>
            <a:off x="152400" y="0"/>
            <a:ext cx="8610600" cy="6740307"/>
          </a:xfrm>
          <a:prstGeom prst="rect">
            <a:avLst/>
          </a:prstGeom>
          <a:noFill/>
        </p:spPr>
        <p:txBody>
          <a:bodyPr wrap="square" numCol="1" rtlCol="0">
            <a:spAutoFit/>
          </a:bodyPr>
          <a:lstStyle/>
          <a:p>
            <a:pPr algn="just"/>
            <a:r>
              <a:rPr lang="en-US" sz="2400" b="1" dirty="0">
                <a:solidFill>
                  <a:srgbClr val="0070C0"/>
                </a:solidFill>
                <a:latin typeface="Times New Roman" pitchFamily="18" charset="0"/>
                <a:cs typeface="Times New Roman" pitchFamily="18" charset="0"/>
              </a:rPr>
              <a:t>The yield of the rearranged product II increases with the dilution of the above mechanism because a decrease in the concentration of a hydrogen donor I would increase rearrangement at the expense of the hydrogen abstraction by the radical  IV. Further, the rate of the rearrangement is inhibited by the addition of an effective hydrogen donor such as </a:t>
            </a:r>
            <a:r>
              <a:rPr lang="en-US" sz="2400" b="1" dirty="0" err="1">
                <a:solidFill>
                  <a:srgbClr val="0070C0"/>
                </a:solidFill>
                <a:latin typeface="Times New Roman" pitchFamily="18" charset="0"/>
                <a:cs typeface="Times New Roman" pitchFamily="18" charset="0"/>
              </a:rPr>
              <a:t>thiophenol</a:t>
            </a:r>
            <a:r>
              <a:rPr lang="en-US" sz="2400" b="1" dirty="0">
                <a:solidFill>
                  <a:srgbClr val="0070C0"/>
                </a:solidFill>
                <a:latin typeface="Times New Roman" pitchFamily="18" charset="0"/>
                <a:cs typeface="Times New Roman" pitchFamily="18" charset="0"/>
              </a:rPr>
              <a:t>. The above rearrangement proceeds through the intermediate bridged radical.</a:t>
            </a:r>
          </a:p>
          <a:p>
            <a:pPr algn="just"/>
            <a:r>
              <a:rPr lang="en-US" sz="2400" b="1" dirty="0">
                <a:solidFill>
                  <a:srgbClr val="0070C0"/>
                </a:solidFill>
                <a:latin typeface="Times New Roman" pitchFamily="18" charset="0"/>
                <a:cs typeface="Times New Roman" pitchFamily="18" charset="0"/>
              </a:rPr>
              <a:t>                                                   </a:t>
            </a:r>
            <a:r>
              <a:rPr lang="en-US" sz="2400" b="1" dirty="0">
                <a:latin typeface="Times New Roman" pitchFamily="18" charset="0"/>
                <a:cs typeface="Times New Roman" pitchFamily="18" charset="0"/>
              </a:rPr>
              <a:t> . </a:t>
            </a:r>
          </a:p>
          <a:p>
            <a:pPr algn="just"/>
            <a:endParaRPr lang="en-US" sz="2400" b="1" dirty="0">
              <a:solidFill>
                <a:srgbClr val="0070C0"/>
              </a:solidFill>
              <a:latin typeface="Times New Roman" pitchFamily="18" charset="0"/>
              <a:cs typeface="Times New Roman" pitchFamily="18" charset="0"/>
            </a:endParaRPr>
          </a:p>
          <a:p>
            <a:pPr algn="just"/>
            <a:endParaRPr lang="en-US" sz="2400" b="1" dirty="0">
              <a:solidFill>
                <a:srgbClr val="0070C0"/>
              </a:solidFill>
              <a:latin typeface="Times New Roman" pitchFamily="18" charset="0"/>
              <a:cs typeface="Times New Roman" pitchFamily="18" charset="0"/>
            </a:endParaRPr>
          </a:p>
          <a:p>
            <a:pPr algn="just"/>
            <a:endParaRPr lang="en-US" sz="2400" b="1" dirty="0">
              <a:solidFill>
                <a:srgbClr val="0070C0"/>
              </a:solidFill>
              <a:latin typeface="Times New Roman" pitchFamily="18" charset="0"/>
              <a:cs typeface="Times New Roman" pitchFamily="18" charset="0"/>
            </a:endParaRPr>
          </a:p>
          <a:p>
            <a:pPr algn="just"/>
            <a:r>
              <a:rPr lang="en-US" sz="2400" b="1" dirty="0">
                <a:solidFill>
                  <a:srgbClr val="0070C0"/>
                </a:solidFill>
                <a:latin typeface="Times New Roman" pitchFamily="18" charset="0"/>
                <a:cs typeface="Times New Roman" pitchFamily="18" charset="0"/>
              </a:rPr>
              <a:t>                                                                                </a:t>
            </a:r>
            <a:r>
              <a:rPr lang="en-US" sz="2400" b="1" dirty="0">
                <a:latin typeface="Times New Roman" pitchFamily="18" charset="0"/>
                <a:cs typeface="Times New Roman" pitchFamily="18" charset="0"/>
              </a:rPr>
              <a:t>.</a:t>
            </a:r>
          </a:p>
          <a:p>
            <a:pPr algn="just"/>
            <a:r>
              <a:rPr lang="en-US" sz="2400" b="1" dirty="0">
                <a:solidFill>
                  <a:srgbClr val="0070C0"/>
                </a:solidFill>
                <a:latin typeface="Times New Roman" pitchFamily="18" charset="0"/>
                <a:cs typeface="Times New Roman" pitchFamily="18" charset="0"/>
              </a:rPr>
              <a:t>                                                                     </a:t>
            </a:r>
          </a:p>
          <a:p>
            <a:pPr algn="just"/>
            <a:endParaRPr lang="en-US" sz="2400" b="1" dirty="0">
              <a:solidFill>
                <a:srgbClr val="0070C0"/>
              </a:solidFill>
              <a:latin typeface="Times New Roman" pitchFamily="18" charset="0"/>
              <a:cs typeface="Times New Roman" pitchFamily="18" charset="0"/>
            </a:endParaRPr>
          </a:p>
          <a:p>
            <a:pPr algn="just"/>
            <a:endParaRPr lang="en-US" sz="2400" b="1" dirty="0">
              <a:solidFill>
                <a:srgbClr val="0070C0"/>
              </a:solidFill>
              <a:latin typeface="Times New Roman" pitchFamily="18" charset="0"/>
              <a:cs typeface="Times New Roman" pitchFamily="18" charset="0"/>
            </a:endParaRPr>
          </a:p>
          <a:p>
            <a:pPr algn="just"/>
            <a:endParaRPr lang="en-US" sz="2400" b="1" dirty="0">
              <a:solidFill>
                <a:srgbClr val="0070C0"/>
              </a:solidFill>
              <a:latin typeface="Times New Roman" pitchFamily="18" charset="0"/>
              <a:cs typeface="Times New Roman" pitchFamily="18" charset="0"/>
            </a:endParaRPr>
          </a:p>
          <a:p>
            <a:pPr algn="just"/>
            <a:r>
              <a:rPr lang="en-US" sz="2400" b="1" dirty="0">
                <a:solidFill>
                  <a:srgbClr val="0070C0"/>
                </a:solidFill>
                <a:latin typeface="Times New Roman" pitchFamily="18" charset="0"/>
                <a:cs typeface="Times New Roman" pitchFamily="18" charset="0"/>
              </a:rPr>
              <a:t>        </a:t>
            </a:r>
            <a:endParaRPr lang="en-US" sz="2400" b="1" cap="small" dirty="0">
              <a:solidFill>
                <a:srgbClr val="0070C0"/>
              </a:solidFill>
              <a:latin typeface="Times New Roman" pitchFamily="18" charset="0"/>
              <a:cs typeface="Times New Roman" pitchFamily="18" charset="0"/>
            </a:endParaRPr>
          </a:p>
        </p:txBody>
      </p:sp>
      <p:grpSp>
        <p:nvGrpSpPr>
          <p:cNvPr id="3" name="Group 2"/>
          <p:cNvGrpSpPr/>
          <p:nvPr/>
        </p:nvGrpSpPr>
        <p:grpSpPr>
          <a:xfrm>
            <a:off x="762000" y="3276600"/>
            <a:ext cx="685800" cy="685800"/>
            <a:chOff x="838200" y="3962400"/>
            <a:chExt cx="685800" cy="685800"/>
          </a:xfrm>
        </p:grpSpPr>
        <p:sp>
          <p:nvSpPr>
            <p:cNvPr id="4" name="Hexagon 3"/>
            <p:cNvSpPr/>
            <p:nvPr/>
          </p:nvSpPr>
          <p:spPr>
            <a:xfrm rot="5400000">
              <a:off x="838200" y="3962400"/>
              <a:ext cx="685800" cy="685800"/>
            </a:xfrm>
            <a:prstGeom prst="hexagon">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p>
          </p:txBody>
        </p:sp>
        <p:cxnSp>
          <p:nvCxnSpPr>
            <p:cNvPr id="5" name="Straight Connector 4"/>
            <p:cNvCxnSpPr/>
            <p:nvPr/>
          </p:nvCxnSpPr>
          <p:spPr>
            <a:xfrm rot="5400000">
              <a:off x="818021" y="4285791"/>
              <a:ext cx="228600" cy="1588"/>
            </a:xfrm>
            <a:prstGeom prst="line">
              <a:avLst/>
            </a:prstGeom>
            <a:ln w="12700"/>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1161715" y="4096085"/>
              <a:ext cx="228600" cy="152400"/>
            </a:xfrm>
            <a:prstGeom prst="line">
              <a:avLst/>
            </a:prstGeom>
            <a:ln w="12700"/>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rot="10800000" flipV="1">
              <a:off x="1161716" y="4400885"/>
              <a:ext cx="228600" cy="152400"/>
            </a:xfrm>
            <a:prstGeom prst="line">
              <a:avLst/>
            </a:prstGeom>
            <a:ln w="12700"/>
          </p:spPr>
          <p:style>
            <a:lnRef idx="1">
              <a:schemeClr val="dk1"/>
            </a:lnRef>
            <a:fillRef idx="0">
              <a:schemeClr val="dk1"/>
            </a:fillRef>
            <a:effectRef idx="0">
              <a:schemeClr val="dk1"/>
            </a:effectRef>
            <a:fontRef idx="minor">
              <a:schemeClr val="tx1"/>
            </a:fontRef>
          </p:style>
        </p:cxnSp>
      </p:grpSp>
      <p:grpSp>
        <p:nvGrpSpPr>
          <p:cNvPr id="8" name="Group 7"/>
          <p:cNvGrpSpPr/>
          <p:nvPr/>
        </p:nvGrpSpPr>
        <p:grpSpPr>
          <a:xfrm>
            <a:off x="3886200" y="3276600"/>
            <a:ext cx="685800" cy="685800"/>
            <a:chOff x="838200" y="3962400"/>
            <a:chExt cx="685800" cy="685800"/>
          </a:xfrm>
        </p:grpSpPr>
        <p:sp>
          <p:nvSpPr>
            <p:cNvPr id="9" name="Hexagon 8"/>
            <p:cNvSpPr/>
            <p:nvPr/>
          </p:nvSpPr>
          <p:spPr>
            <a:xfrm rot="5400000">
              <a:off x="838200" y="3962400"/>
              <a:ext cx="685800" cy="685800"/>
            </a:xfrm>
            <a:prstGeom prst="hexagon">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p>
          </p:txBody>
        </p:sp>
        <p:cxnSp>
          <p:nvCxnSpPr>
            <p:cNvPr id="10" name="Straight Connector 9"/>
            <p:cNvCxnSpPr/>
            <p:nvPr/>
          </p:nvCxnSpPr>
          <p:spPr>
            <a:xfrm rot="5400000">
              <a:off x="818021" y="4285791"/>
              <a:ext cx="228600" cy="1588"/>
            </a:xfrm>
            <a:prstGeom prst="line">
              <a:avLst/>
            </a:prstGeom>
            <a:ln w="12700"/>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161715" y="4096085"/>
              <a:ext cx="228600" cy="152400"/>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rot="10800000" flipV="1">
              <a:off x="1161716" y="4400885"/>
              <a:ext cx="228600" cy="152400"/>
            </a:xfrm>
            <a:prstGeom prst="line">
              <a:avLst/>
            </a:prstGeom>
            <a:ln w="12700"/>
          </p:spPr>
          <p:style>
            <a:lnRef idx="1">
              <a:schemeClr val="dk1"/>
            </a:lnRef>
            <a:fillRef idx="0">
              <a:schemeClr val="dk1"/>
            </a:fillRef>
            <a:effectRef idx="0">
              <a:schemeClr val="dk1"/>
            </a:effectRef>
            <a:fontRef idx="minor">
              <a:schemeClr val="tx1"/>
            </a:fontRef>
          </p:style>
        </p:cxnSp>
      </p:grpSp>
      <p:grpSp>
        <p:nvGrpSpPr>
          <p:cNvPr id="13" name="Group 12"/>
          <p:cNvGrpSpPr/>
          <p:nvPr/>
        </p:nvGrpSpPr>
        <p:grpSpPr>
          <a:xfrm>
            <a:off x="6248400" y="3276600"/>
            <a:ext cx="685800" cy="685800"/>
            <a:chOff x="838200" y="3962400"/>
            <a:chExt cx="685800" cy="685800"/>
          </a:xfrm>
        </p:grpSpPr>
        <p:sp>
          <p:nvSpPr>
            <p:cNvPr id="14" name="Hexagon 13"/>
            <p:cNvSpPr/>
            <p:nvPr/>
          </p:nvSpPr>
          <p:spPr>
            <a:xfrm rot="5400000">
              <a:off x="838200" y="3962400"/>
              <a:ext cx="685800" cy="685800"/>
            </a:xfrm>
            <a:prstGeom prst="hexagon">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p>
          </p:txBody>
        </p:sp>
        <p:cxnSp>
          <p:nvCxnSpPr>
            <p:cNvPr id="15" name="Straight Connector 14"/>
            <p:cNvCxnSpPr/>
            <p:nvPr/>
          </p:nvCxnSpPr>
          <p:spPr>
            <a:xfrm rot="5400000">
              <a:off x="818021" y="4285791"/>
              <a:ext cx="228600" cy="1588"/>
            </a:xfrm>
            <a:prstGeom prst="line">
              <a:avLst/>
            </a:prstGeom>
            <a:ln w="12700"/>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1161715" y="4096085"/>
              <a:ext cx="228600" cy="152400"/>
            </a:xfrm>
            <a:prstGeom prst="line">
              <a:avLst/>
            </a:prstGeom>
            <a:ln w="12700"/>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rot="10800000" flipV="1">
              <a:off x="1161716" y="4400885"/>
              <a:ext cx="228600" cy="152400"/>
            </a:xfrm>
            <a:prstGeom prst="line">
              <a:avLst/>
            </a:prstGeom>
            <a:ln w="12700"/>
          </p:spPr>
          <p:style>
            <a:lnRef idx="1">
              <a:schemeClr val="dk1"/>
            </a:lnRef>
            <a:fillRef idx="0">
              <a:schemeClr val="dk1"/>
            </a:fillRef>
            <a:effectRef idx="0">
              <a:schemeClr val="dk1"/>
            </a:effectRef>
            <a:fontRef idx="minor">
              <a:schemeClr val="tx1"/>
            </a:fontRef>
          </p:style>
        </p:cxnSp>
      </p:grpSp>
      <p:grpSp>
        <p:nvGrpSpPr>
          <p:cNvPr id="18" name="Group 17"/>
          <p:cNvGrpSpPr/>
          <p:nvPr/>
        </p:nvGrpSpPr>
        <p:grpSpPr>
          <a:xfrm>
            <a:off x="228600" y="3962400"/>
            <a:ext cx="2057400" cy="1828800"/>
            <a:chOff x="5181600" y="4953000"/>
            <a:chExt cx="2057400" cy="1828800"/>
          </a:xfrm>
        </p:grpSpPr>
        <p:grpSp>
          <p:nvGrpSpPr>
            <p:cNvPr id="19" name="Group 56"/>
            <p:cNvGrpSpPr/>
            <p:nvPr/>
          </p:nvGrpSpPr>
          <p:grpSpPr>
            <a:xfrm>
              <a:off x="5181600" y="5257800"/>
              <a:ext cx="2057400" cy="461665"/>
              <a:chOff x="762000" y="3048000"/>
              <a:chExt cx="2057400" cy="461665"/>
            </a:xfrm>
          </p:grpSpPr>
          <p:sp>
            <p:nvSpPr>
              <p:cNvPr id="22" name="TextBox 21"/>
              <p:cNvSpPr txBox="1"/>
              <p:nvPr/>
            </p:nvSpPr>
            <p:spPr>
              <a:xfrm>
                <a:off x="762000" y="3048000"/>
                <a:ext cx="533400" cy="461665"/>
              </a:xfrm>
              <a:prstGeom prst="rect">
                <a:avLst/>
              </a:prstGeom>
              <a:noFill/>
            </p:spPr>
            <p:txBody>
              <a:bodyPr wrap="square" rtlCol="0">
                <a:spAutoFit/>
              </a:bodyPr>
              <a:lstStyle/>
              <a:p>
                <a:endParaRPr lang="en-US" sz="2400" dirty="0">
                  <a:solidFill>
                    <a:srgbClr val="002060"/>
                  </a:solidFill>
                  <a:latin typeface="Times New Roman" pitchFamily="18" charset="0"/>
                  <a:cs typeface="Times New Roman" pitchFamily="18" charset="0"/>
                </a:endParaRPr>
              </a:p>
            </p:txBody>
          </p:sp>
          <p:cxnSp>
            <p:nvCxnSpPr>
              <p:cNvPr id="23" name="Straight Connector 22"/>
              <p:cNvCxnSpPr/>
              <p:nvPr/>
            </p:nvCxnSpPr>
            <p:spPr>
              <a:xfrm>
                <a:off x="1066800" y="3276600"/>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1371600" y="3048000"/>
                <a:ext cx="4572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a:t>
                </a:r>
              </a:p>
            </p:txBody>
          </p:sp>
          <p:sp>
            <p:nvSpPr>
              <p:cNvPr id="25" name="TextBox 24"/>
              <p:cNvSpPr txBox="1"/>
              <p:nvPr/>
            </p:nvSpPr>
            <p:spPr>
              <a:xfrm>
                <a:off x="2057400" y="3048000"/>
                <a:ext cx="7620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2</a:t>
                </a:r>
                <a:endParaRPr lang="en-US" sz="2400" dirty="0"/>
              </a:p>
            </p:txBody>
          </p:sp>
          <p:cxnSp>
            <p:nvCxnSpPr>
              <p:cNvPr id="26" name="Straight Connector 25"/>
              <p:cNvCxnSpPr/>
              <p:nvPr/>
            </p:nvCxnSpPr>
            <p:spPr>
              <a:xfrm>
                <a:off x="1676400" y="3276600"/>
                <a:ext cx="3810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 name="Straight Connector 19"/>
            <p:cNvCxnSpPr/>
            <p:nvPr/>
          </p:nvCxnSpPr>
          <p:spPr>
            <a:xfrm rot="5400000">
              <a:off x="5866606" y="5104606"/>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5791200" y="5950803"/>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grpSp>
      <p:sp>
        <p:nvSpPr>
          <p:cNvPr id="27" name="TextBox 26"/>
          <p:cNvSpPr txBox="1"/>
          <p:nvPr/>
        </p:nvSpPr>
        <p:spPr>
          <a:xfrm>
            <a:off x="-76200" y="4350603"/>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cxnSp>
        <p:nvCxnSpPr>
          <p:cNvPr id="28" name="Straight Connector 27"/>
          <p:cNvCxnSpPr/>
          <p:nvPr/>
        </p:nvCxnSpPr>
        <p:spPr>
          <a:xfrm rot="5400000">
            <a:off x="913606" y="47998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a:off x="2209800" y="3581400"/>
            <a:ext cx="762000"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029200" y="3581400"/>
            <a:ext cx="762000"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9" idx="0"/>
          </p:cNvCxnSpPr>
          <p:nvPr/>
        </p:nvCxnSpPr>
        <p:spPr>
          <a:xfrm rot="16200000" flipH="1">
            <a:off x="4248150" y="3943350"/>
            <a:ext cx="304800" cy="3429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0800000" flipV="1">
            <a:off x="3733800" y="3962400"/>
            <a:ext cx="533400" cy="381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419600" y="4267200"/>
            <a:ext cx="7620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2</a:t>
            </a:r>
            <a:endParaRPr lang="en-US" sz="2400" dirty="0"/>
          </a:p>
        </p:txBody>
      </p:sp>
      <p:sp>
        <p:nvSpPr>
          <p:cNvPr id="40" name="TextBox 39"/>
          <p:cNvSpPr txBox="1"/>
          <p:nvPr/>
        </p:nvSpPr>
        <p:spPr>
          <a:xfrm>
            <a:off x="3429000" y="4343400"/>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cxnSp>
        <p:nvCxnSpPr>
          <p:cNvPr id="41" name="Straight Connector 40"/>
          <p:cNvCxnSpPr/>
          <p:nvPr/>
        </p:nvCxnSpPr>
        <p:spPr>
          <a:xfrm rot="16200000" flipH="1">
            <a:off x="3714750" y="3981450"/>
            <a:ext cx="228600" cy="1905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962400" y="4191000"/>
            <a:ext cx="533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048000" y="3588603"/>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H</a:t>
            </a:r>
            <a:r>
              <a:rPr lang="en-US" sz="2400" baseline="-25000" dirty="0"/>
              <a:t> 3</a:t>
            </a:r>
            <a:r>
              <a:rPr lang="en-US" sz="2400" dirty="0">
                <a:solidFill>
                  <a:srgbClr val="002060"/>
                </a:solidFill>
                <a:latin typeface="Times New Roman" pitchFamily="18" charset="0"/>
                <a:cs typeface="Times New Roman" pitchFamily="18" charset="0"/>
              </a:rPr>
              <a:t>C</a:t>
            </a:r>
            <a:endParaRPr lang="en-US" sz="2400" dirty="0"/>
          </a:p>
          <a:p>
            <a:endParaRPr lang="en-US" sz="2400" dirty="0">
              <a:solidFill>
                <a:srgbClr val="002060"/>
              </a:solidFill>
              <a:latin typeface="Times New Roman" pitchFamily="18" charset="0"/>
              <a:cs typeface="Times New Roman" pitchFamily="18" charset="0"/>
            </a:endParaRPr>
          </a:p>
        </p:txBody>
      </p:sp>
      <p:cxnSp>
        <p:nvCxnSpPr>
          <p:cNvPr id="47" name="Straight Arrow Connector 46"/>
          <p:cNvCxnSpPr/>
          <p:nvPr/>
        </p:nvCxnSpPr>
        <p:spPr>
          <a:xfrm>
            <a:off x="7315200" y="3581400"/>
            <a:ext cx="762000"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8229600" y="3429000"/>
            <a:ext cx="914400" cy="369332"/>
          </a:xfrm>
          <a:prstGeom prst="rect">
            <a:avLst/>
          </a:prstGeom>
          <a:noFill/>
        </p:spPr>
        <p:txBody>
          <a:bodyPr wrap="square" rtlCol="0">
            <a:spAutoFit/>
          </a:bodyPr>
          <a:lstStyle/>
          <a:p>
            <a:r>
              <a:rPr lang="en-US" b="1" dirty="0"/>
              <a:t>etc.</a:t>
            </a:r>
          </a:p>
        </p:txBody>
      </p:sp>
      <p:cxnSp>
        <p:nvCxnSpPr>
          <p:cNvPr id="50" name="Straight Connector 49"/>
          <p:cNvCxnSpPr>
            <a:stCxn id="14" idx="0"/>
          </p:cNvCxnSpPr>
          <p:nvPr/>
        </p:nvCxnSpPr>
        <p:spPr>
          <a:xfrm rot="16200000" flipH="1">
            <a:off x="6610350" y="3943350"/>
            <a:ext cx="228600" cy="2667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0800000" flipV="1">
            <a:off x="6515100" y="4495800"/>
            <a:ext cx="3429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781800" y="4114800"/>
            <a:ext cx="7620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2</a:t>
            </a:r>
            <a:endParaRPr lang="en-US" sz="2400" dirty="0"/>
          </a:p>
        </p:txBody>
      </p:sp>
      <p:sp>
        <p:nvSpPr>
          <p:cNvPr id="58" name="TextBox 57"/>
          <p:cNvSpPr txBox="1"/>
          <p:nvPr/>
        </p:nvSpPr>
        <p:spPr>
          <a:xfrm>
            <a:off x="6172200" y="4719935"/>
            <a:ext cx="7620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a:t>
            </a:r>
            <a:endParaRPr lang="en-US" sz="2400" dirty="0"/>
          </a:p>
        </p:txBody>
      </p:sp>
      <p:sp>
        <p:nvSpPr>
          <p:cNvPr id="59" name="TextBox 58"/>
          <p:cNvSpPr txBox="1"/>
          <p:nvPr/>
        </p:nvSpPr>
        <p:spPr>
          <a:xfrm>
            <a:off x="5562600" y="4191000"/>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sp>
        <p:nvSpPr>
          <p:cNvPr id="60" name="TextBox 59"/>
          <p:cNvSpPr txBox="1"/>
          <p:nvPr/>
        </p:nvSpPr>
        <p:spPr>
          <a:xfrm>
            <a:off x="5715000" y="5188803"/>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cxnSp>
        <p:nvCxnSpPr>
          <p:cNvPr id="62" name="Straight Connector 61"/>
          <p:cNvCxnSpPr/>
          <p:nvPr/>
        </p:nvCxnSpPr>
        <p:spPr>
          <a:xfrm rot="16200000" flipH="1">
            <a:off x="5943600" y="4572000"/>
            <a:ext cx="2286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endCxn id="60" idx="0"/>
          </p:cNvCxnSpPr>
          <p:nvPr/>
        </p:nvCxnSpPr>
        <p:spPr>
          <a:xfrm rot="5400000">
            <a:off x="6092399" y="5032801"/>
            <a:ext cx="159603"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Object 2"/>
          <p:cNvGraphicFramePr>
            <a:graphicFrameLocks noChangeAspect="1"/>
          </p:cNvGraphicFramePr>
          <p:nvPr/>
        </p:nvGraphicFramePr>
        <p:xfrm>
          <a:off x="-1" y="0"/>
          <a:ext cx="9702594" cy="7086600"/>
        </p:xfrm>
        <a:graphic>
          <a:graphicData uri="http://schemas.openxmlformats.org/presentationml/2006/ole">
            <mc:AlternateContent xmlns:mc="http://schemas.openxmlformats.org/markup-compatibility/2006">
              <mc:Choice xmlns:v="urn:schemas-microsoft-com:vml" Requires="v">
                <p:oleObj spid="_x0000_s24578" name="Slide" r:id="rId2" imgW="4367846" imgH="3275038" progId="PowerPoint.Slide.8">
                  <p:embed/>
                </p:oleObj>
              </mc:Choice>
              <mc:Fallback>
                <p:oleObj name="Slide" r:id="rId2" imgW="4367846" imgH="3275038" progId="PowerPoint.Slide.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702594" cy="708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9" name="TextBox 98"/>
          <p:cNvSpPr txBox="1"/>
          <p:nvPr/>
        </p:nvSpPr>
        <p:spPr>
          <a:xfrm>
            <a:off x="152400" y="0"/>
            <a:ext cx="8610600" cy="4893647"/>
          </a:xfrm>
          <a:prstGeom prst="rect">
            <a:avLst/>
          </a:prstGeom>
          <a:noFill/>
        </p:spPr>
        <p:txBody>
          <a:bodyPr wrap="square" numCol="1" rtlCol="0">
            <a:spAutoFit/>
          </a:bodyPr>
          <a:lstStyle/>
          <a:p>
            <a:pPr algn="just"/>
            <a:r>
              <a:rPr lang="en-US" sz="2400" b="1" dirty="0">
                <a:solidFill>
                  <a:srgbClr val="0070C0"/>
                </a:solidFill>
                <a:latin typeface="Times New Roman" pitchFamily="18" charset="0"/>
                <a:cs typeface="Times New Roman" pitchFamily="18" charset="0"/>
              </a:rPr>
              <a:t>The intermediacy of a bridged radical also explains why a methyl </a:t>
            </a:r>
            <a:r>
              <a:rPr lang="en-US" sz="2400" b="1" dirty="0" err="1">
                <a:solidFill>
                  <a:srgbClr val="0070C0"/>
                </a:solidFill>
                <a:latin typeface="Times New Roman" pitchFamily="18" charset="0"/>
                <a:cs typeface="Times New Roman" pitchFamily="18" charset="0"/>
              </a:rPr>
              <a:t>migra</a:t>
            </a:r>
            <a:r>
              <a:rPr lang="en-US" sz="2400" b="1" dirty="0">
                <a:solidFill>
                  <a:srgbClr val="0070C0"/>
                </a:solidFill>
                <a:latin typeface="Times New Roman" pitchFamily="18" charset="0"/>
                <a:cs typeface="Times New Roman" pitchFamily="18" charset="0"/>
              </a:rPr>
              <a:t> </a:t>
            </a:r>
            <a:r>
              <a:rPr lang="en-US" sz="2400" b="1" dirty="0" err="1">
                <a:solidFill>
                  <a:srgbClr val="0070C0"/>
                </a:solidFill>
                <a:latin typeface="Times New Roman" pitchFamily="18" charset="0"/>
                <a:cs typeface="Times New Roman" pitchFamily="18" charset="0"/>
              </a:rPr>
              <a:t>tion</a:t>
            </a:r>
            <a:r>
              <a:rPr lang="en-US" sz="2400" b="1" dirty="0">
                <a:solidFill>
                  <a:srgbClr val="0070C0"/>
                </a:solidFill>
                <a:latin typeface="Times New Roman" pitchFamily="18" charset="0"/>
                <a:cs typeface="Times New Roman" pitchFamily="18" charset="0"/>
              </a:rPr>
              <a:t> dose not take place as readily as in </a:t>
            </a:r>
            <a:r>
              <a:rPr lang="en-US" sz="2400" b="1" dirty="0" err="1">
                <a:solidFill>
                  <a:srgbClr val="0070C0"/>
                </a:solidFill>
                <a:latin typeface="Times New Roman" pitchFamily="18" charset="0"/>
                <a:cs typeface="Times New Roman" pitchFamily="18" charset="0"/>
              </a:rPr>
              <a:t>carbocation</a:t>
            </a:r>
            <a:r>
              <a:rPr lang="en-US" sz="2400" b="1" dirty="0">
                <a:solidFill>
                  <a:srgbClr val="0070C0"/>
                </a:solidFill>
                <a:latin typeface="Times New Roman" pitchFamily="18" charset="0"/>
                <a:cs typeface="Times New Roman" pitchFamily="18" charset="0"/>
              </a:rPr>
              <a:t> rearrangements. For a methyl migration via a bridged radical there will be three electrons spread over three carbons.</a:t>
            </a:r>
          </a:p>
          <a:p>
            <a:pPr algn="just"/>
            <a:r>
              <a:rPr lang="en-US" sz="2400" b="1" dirty="0">
                <a:solidFill>
                  <a:srgbClr val="0070C0"/>
                </a:solidFill>
                <a:latin typeface="Times New Roman" pitchFamily="18" charset="0"/>
                <a:cs typeface="Times New Roman" pitchFamily="18" charset="0"/>
              </a:rPr>
              <a:t>                                                   </a:t>
            </a:r>
            <a:r>
              <a:rPr lang="en-US" sz="2400" b="1" dirty="0">
                <a:latin typeface="Times New Roman" pitchFamily="18" charset="0"/>
                <a:cs typeface="Times New Roman" pitchFamily="18" charset="0"/>
              </a:rPr>
              <a:t>. </a:t>
            </a:r>
            <a:r>
              <a:rPr lang="en-US" sz="2400" b="1" dirty="0">
                <a:solidFill>
                  <a:srgbClr val="0070C0"/>
                </a:solidFill>
                <a:latin typeface="Times New Roman" pitchFamily="18" charset="0"/>
                <a:cs typeface="Times New Roman" pitchFamily="18" charset="0"/>
              </a:rPr>
              <a:t>                                    </a:t>
            </a:r>
          </a:p>
          <a:p>
            <a:pPr algn="just"/>
            <a:r>
              <a:rPr lang="en-US" sz="2400" b="1" dirty="0">
                <a:solidFill>
                  <a:srgbClr val="0070C0"/>
                </a:solidFill>
                <a:latin typeface="Times New Roman" pitchFamily="18" charset="0"/>
                <a:cs typeface="Times New Roman" pitchFamily="18" charset="0"/>
              </a:rPr>
              <a:t>                </a:t>
            </a:r>
            <a:r>
              <a:rPr lang="en-US" sz="2400" b="1" dirty="0">
                <a:latin typeface="Times New Roman" pitchFamily="18" charset="0"/>
                <a:cs typeface="Times New Roman" pitchFamily="18" charset="0"/>
              </a:rPr>
              <a:t>. </a:t>
            </a:r>
            <a:r>
              <a:rPr lang="en-US" sz="2400" b="1" dirty="0">
                <a:solidFill>
                  <a:srgbClr val="0070C0"/>
                </a:solidFill>
                <a:latin typeface="Times New Roman" pitchFamily="18" charset="0"/>
                <a:cs typeface="Times New Roman" pitchFamily="18" charset="0"/>
              </a:rPr>
              <a:t>                                                                     </a:t>
            </a:r>
            <a:r>
              <a:rPr lang="en-US" sz="2400" b="1" dirty="0">
                <a:latin typeface="Times New Roman" pitchFamily="18" charset="0"/>
                <a:cs typeface="Times New Roman" pitchFamily="18" charset="0"/>
              </a:rPr>
              <a:t>.</a:t>
            </a:r>
          </a:p>
          <a:p>
            <a:pPr algn="just"/>
            <a:endParaRPr lang="en-US" sz="2400" b="1" dirty="0">
              <a:solidFill>
                <a:srgbClr val="0070C0"/>
              </a:solidFill>
              <a:latin typeface="Times New Roman" pitchFamily="18" charset="0"/>
              <a:cs typeface="Times New Roman" pitchFamily="18" charset="0"/>
            </a:endParaRPr>
          </a:p>
          <a:p>
            <a:pPr algn="just"/>
            <a:endParaRPr lang="en-US" sz="2400" b="1" dirty="0">
              <a:solidFill>
                <a:srgbClr val="0070C0"/>
              </a:solidFill>
              <a:latin typeface="Times New Roman" pitchFamily="18" charset="0"/>
              <a:cs typeface="Times New Roman" pitchFamily="18" charset="0"/>
            </a:endParaRPr>
          </a:p>
          <a:p>
            <a:pPr algn="just"/>
            <a:endParaRPr lang="en-US" sz="2400" b="1" dirty="0">
              <a:solidFill>
                <a:srgbClr val="0070C0"/>
              </a:solidFill>
              <a:latin typeface="Times New Roman" pitchFamily="18" charset="0"/>
              <a:cs typeface="Times New Roman" pitchFamily="18" charset="0"/>
            </a:endParaRPr>
          </a:p>
          <a:p>
            <a:pPr algn="just"/>
            <a:r>
              <a:rPr lang="en-US" sz="2400" b="1" dirty="0">
                <a:solidFill>
                  <a:srgbClr val="0070C0"/>
                </a:solidFill>
                <a:latin typeface="Times New Roman" pitchFamily="18" charset="0"/>
                <a:cs typeface="Times New Roman" pitchFamily="18" charset="0"/>
              </a:rPr>
              <a:t>Molecular orbital calculations have shown that such a bridged system is very unstable as compared to a two electron bridged system of a </a:t>
            </a:r>
            <a:r>
              <a:rPr lang="en-US" sz="2400" b="1" dirty="0" err="1">
                <a:solidFill>
                  <a:srgbClr val="0070C0"/>
                </a:solidFill>
                <a:latin typeface="Times New Roman" pitchFamily="18" charset="0"/>
                <a:cs typeface="Times New Roman" pitchFamily="18" charset="0"/>
              </a:rPr>
              <a:t>carbocation</a:t>
            </a:r>
            <a:r>
              <a:rPr lang="en-US" sz="2400" b="1" dirty="0">
                <a:solidFill>
                  <a:srgbClr val="0070C0"/>
                </a:solidFill>
                <a:latin typeface="Times New Roman" pitchFamily="18" charset="0"/>
                <a:cs typeface="Times New Roman" pitchFamily="18" charset="0"/>
              </a:rPr>
              <a:t>.      </a:t>
            </a:r>
            <a:endParaRPr lang="en-US" sz="2400" b="1" cap="small" dirty="0">
              <a:solidFill>
                <a:srgbClr val="0070C0"/>
              </a:solidFill>
              <a:latin typeface="Times New Roman" pitchFamily="18" charset="0"/>
              <a:cs typeface="Times New Roman" pitchFamily="18" charset="0"/>
            </a:endParaRPr>
          </a:p>
        </p:txBody>
      </p:sp>
      <p:grpSp>
        <p:nvGrpSpPr>
          <p:cNvPr id="3" name="Group 2"/>
          <p:cNvGrpSpPr/>
          <p:nvPr/>
        </p:nvGrpSpPr>
        <p:grpSpPr>
          <a:xfrm>
            <a:off x="0" y="1828800"/>
            <a:ext cx="2057400" cy="1151930"/>
            <a:chOff x="5181600" y="4567535"/>
            <a:chExt cx="2057400" cy="1151930"/>
          </a:xfrm>
        </p:grpSpPr>
        <p:grpSp>
          <p:nvGrpSpPr>
            <p:cNvPr id="4" name="Group 56"/>
            <p:cNvGrpSpPr/>
            <p:nvPr/>
          </p:nvGrpSpPr>
          <p:grpSpPr>
            <a:xfrm>
              <a:off x="5181600" y="5257800"/>
              <a:ext cx="2057400" cy="461665"/>
              <a:chOff x="762000" y="3048000"/>
              <a:chExt cx="2057400" cy="461665"/>
            </a:xfrm>
          </p:grpSpPr>
          <p:sp>
            <p:nvSpPr>
              <p:cNvPr id="8" name="TextBox 7"/>
              <p:cNvSpPr txBox="1"/>
              <p:nvPr/>
            </p:nvSpPr>
            <p:spPr>
              <a:xfrm>
                <a:off x="762000" y="3048000"/>
                <a:ext cx="533400" cy="461665"/>
              </a:xfrm>
              <a:prstGeom prst="rect">
                <a:avLst/>
              </a:prstGeom>
              <a:noFill/>
            </p:spPr>
            <p:txBody>
              <a:bodyPr wrap="square" rtlCol="0">
                <a:spAutoFit/>
              </a:bodyPr>
              <a:lstStyle/>
              <a:p>
                <a:endParaRPr lang="en-US" sz="2400" dirty="0">
                  <a:solidFill>
                    <a:srgbClr val="002060"/>
                  </a:solidFill>
                  <a:latin typeface="Times New Roman" pitchFamily="18" charset="0"/>
                  <a:cs typeface="Times New Roman" pitchFamily="18" charset="0"/>
                </a:endParaRPr>
              </a:p>
            </p:txBody>
          </p:sp>
          <p:cxnSp>
            <p:nvCxnSpPr>
              <p:cNvPr id="9" name="Straight Connector 8"/>
              <p:cNvCxnSpPr/>
              <p:nvPr/>
            </p:nvCxnSpPr>
            <p:spPr>
              <a:xfrm>
                <a:off x="1066800" y="3276600"/>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1371600" y="3048000"/>
                <a:ext cx="4572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a:t>
                </a:r>
              </a:p>
            </p:txBody>
          </p:sp>
          <p:sp>
            <p:nvSpPr>
              <p:cNvPr id="11" name="TextBox 10"/>
              <p:cNvSpPr txBox="1"/>
              <p:nvPr/>
            </p:nvSpPr>
            <p:spPr>
              <a:xfrm>
                <a:off x="2057400" y="3048000"/>
                <a:ext cx="7620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2</a:t>
                </a:r>
                <a:endParaRPr lang="en-US" sz="2400" dirty="0"/>
              </a:p>
            </p:txBody>
          </p:sp>
          <p:cxnSp>
            <p:nvCxnSpPr>
              <p:cNvPr id="12" name="Straight Connector 11"/>
              <p:cNvCxnSpPr/>
              <p:nvPr/>
            </p:nvCxnSpPr>
            <p:spPr>
              <a:xfrm>
                <a:off x="1676400" y="3276600"/>
                <a:ext cx="3810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p:nvCxnSpPr>
          <p:spPr>
            <a:xfrm rot="5400000">
              <a:off x="5866606" y="5104606"/>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5791200" y="4567535"/>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grpSp>
      <p:cxnSp>
        <p:nvCxnSpPr>
          <p:cNvPr id="15" name="Straight Connector 14"/>
          <p:cNvCxnSpPr/>
          <p:nvPr/>
        </p:nvCxnSpPr>
        <p:spPr>
          <a:xfrm rot="5400000">
            <a:off x="685006" y="30472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2209800" y="2590800"/>
            <a:ext cx="762000"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895600" y="1752600"/>
            <a:ext cx="2362200" cy="1151930"/>
            <a:chOff x="5181600" y="4567535"/>
            <a:chExt cx="2362200" cy="1151930"/>
          </a:xfrm>
        </p:grpSpPr>
        <p:grpSp>
          <p:nvGrpSpPr>
            <p:cNvPr id="20" name="Group 56"/>
            <p:cNvGrpSpPr/>
            <p:nvPr/>
          </p:nvGrpSpPr>
          <p:grpSpPr>
            <a:xfrm>
              <a:off x="5181600" y="5257800"/>
              <a:ext cx="2362200" cy="461665"/>
              <a:chOff x="762000" y="3048000"/>
              <a:chExt cx="2362200" cy="461665"/>
            </a:xfrm>
          </p:grpSpPr>
          <p:sp>
            <p:nvSpPr>
              <p:cNvPr id="23" name="TextBox 22"/>
              <p:cNvSpPr txBox="1"/>
              <p:nvPr/>
            </p:nvSpPr>
            <p:spPr>
              <a:xfrm>
                <a:off x="762000" y="3048000"/>
                <a:ext cx="533400" cy="461665"/>
              </a:xfrm>
              <a:prstGeom prst="rect">
                <a:avLst/>
              </a:prstGeom>
              <a:noFill/>
            </p:spPr>
            <p:txBody>
              <a:bodyPr wrap="square" rtlCol="0">
                <a:spAutoFit/>
              </a:bodyPr>
              <a:lstStyle/>
              <a:p>
                <a:endParaRPr lang="en-US" sz="2400" dirty="0">
                  <a:solidFill>
                    <a:srgbClr val="002060"/>
                  </a:solidFill>
                  <a:latin typeface="Times New Roman" pitchFamily="18" charset="0"/>
                  <a:cs typeface="Times New Roman" pitchFamily="18" charset="0"/>
                </a:endParaRPr>
              </a:p>
            </p:txBody>
          </p:sp>
          <p:cxnSp>
            <p:nvCxnSpPr>
              <p:cNvPr id="24" name="Straight Connector 23"/>
              <p:cNvCxnSpPr/>
              <p:nvPr/>
            </p:nvCxnSpPr>
            <p:spPr>
              <a:xfrm>
                <a:off x="1066800" y="3276600"/>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1371600" y="3048000"/>
                <a:ext cx="4572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a:t>
                </a:r>
              </a:p>
            </p:txBody>
          </p:sp>
          <p:sp>
            <p:nvSpPr>
              <p:cNvPr id="26" name="TextBox 25"/>
              <p:cNvSpPr txBox="1"/>
              <p:nvPr/>
            </p:nvSpPr>
            <p:spPr>
              <a:xfrm>
                <a:off x="2362200" y="3048000"/>
                <a:ext cx="7620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2</a:t>
                </a:r>
                <a:endParaRPr lang="en-US" sz="2400" dirty="0"/>
              </a:p>
            </p:txBody>
          </p:sp>
          <p:cxnSp>
            <p:nvCxnSpPr>
              <p:cNvPr id="27" name="Straight Connector 26"/>
              <p:cNvCxnSpPr/>
              <p:nvPr/>
            </p:nvCxnSpPr>
            <p:spPr>
              <a:xfrm flipV="1">
                <a:off x="1752600" y="3272135"/>
                <a:ext cx="609600" cy="446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6172200" y="4567535"/>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grpSp>
      <p:cxnSp>
        <p:nvCxnSpPr>
          <p:cNvPr id="28" name="Straight Connector 27"/>
          <p:cNvCxnSpPr/>
          <p:nvPr/>
        </p:nvCxnSpPr>
        <p:spPr>
          <a:xfrm rot="5400000">
            <a:off x="3580605" y="3047206"/>
            <a:ext cx="304800" cy="1588"/>
          </a:xfrm>
          <a:prstGeom prst="line">
            <a:avLst/>
          </a:prstGeom>
          <a:ln w="28575"/>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rot="5400000">
            <a:off x="3731567" y="2212033"/>
            <a:ext cx="233065"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4341170" y="2207569"/>
            <a:ext cx="309261"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5334000" y="2590800"/>
            <a:ext cx="762000"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6096000" y="1752600"/>
            <a:ext cx="2057400" cy="1151930"/>
            <a:chOff x="5181600" y="4567535"/>
            <a:chExt cx="2057400" cy="1151930"/>
          </a:xfrm>
        </p:grpSpPr>
        <p:grpSp>
          <p:nvGrpSpPr>
            <p:cNvPr id="49" name="Group 56"/>
            <p:cNvGrpSpPr/>
            <p:nvPr/>
          </p:nvGrpSpPr>
          <p:grpSpPr>
            <a:xfrm>
              <a:off x="5181600" y="5257800"/>
              <a:ext cx="2057400" cy="461665"/>
              <a:chOff x="762000" y="3048000"/>
              <a:chExt cx="2057400" cy="461665"/>
            </a:xfrm>
          </p:grpSpPr>
          <p:sp>
            <p:nvSpPr>
              <p:cNvPr id="52" name="TextBox 51"/>
              <p:cNvSpPr txBox="1"/>
              <p:nvPr/>
            </p:nvSpPr>
            <p:spPr>
              <a:xfrm>
                <a:off x="762000" y="3048000"/>
                <a:ext cx="533400" cy="461665"/>
              </a:xfrm>
              <a:prstGeom prst="rect">
                <a:avLst/>
              </a:prstGeom>
              <a:noFill/>
            </p:spPr>
            <p:txBody>
              <a:bodyPr wrap="square" rtlCol="0">
                <a:spAutoFit/>
              </a:bodyPr>
              <a:lstStyle/>
              <a:p>
                <a:endParaRPr lang="en-US" sz="2400" dirty="0">
                  <a:solidFill>
                    <a:srgbClr val="002060"/>
                  </a:solidFill>
                  <a:latin typeface="Times New Roman" pitchFamily="18" charset="0"/>
                  <a:cs typeface="Times New Roman" pitchFamily="18" charset="0"/>
                </a:endParaRPr>
              </a:p>
            </p:txBody>
          </p:sp>
          <p:cxnSp>
            <p:nvCxnSpPr>
              <p:cNvPr id="53" name="Straight Connector 52"/>
              <p:cNvCxnSpPr/>
              <p:nvPr/>
            </p:nvCxnSpPr>
            <p:spPr>
              <a:xfrm>
                <a:off x="1066800" y="3276600"/>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54" name="TextBox 53"/>
              <p:cNvSpPr txBox="1"/>
              <p:nvPr/>
            </p:nvSpPr>
            <p:spPr>
              <a:xfrm>
                <a:off x="1371600" y="3048000"/>
                <a:ext cx="4572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a:t>
                </a:r>
              </a:p>
            </p:txBody>
          </p:sp>
          <p:sp>
            <p:nvSpPr>
              <p:cNvPr id="55" name="TextBox 54"/>
              <p:cNvSpPr txBox="1"/>
              <p:nvPr/>
            </p:nvSpPr>
            <p:spPr>
              <a:xfrm>
                <a:off x="2057400" y="3048000"/>
                <a:ext cx="762000" cy="461665"/>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2</a:t>
                </a:r>
                <a:endParaRPr lang="en-US" sz="2400" dirty="0"/>
              </a:p>
            </p:txBody>
          </p:sp>
          <p:cxnSp>
            <p:nvCxnSpPr>
              <p:cNvPr id="56" name="Straight Connector 55"/>
              <p:cNvCxnSpPr/>
              <p:nvPr/>
            </p:nvCxnSpPr>
            <p:spPr>
              <a:xfrm>
                <a:off x="1676400" y="3276600"/>
                <a:ext cx="3810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a:xfrm rot="5400000">
              <a:off x="6552406" y="5104606"/>
              <a:ext cx="304800" cy="1588"/>
            </a:xfrm>
            <a:prstGeom prst="line">
              <a:avLst/>
            </a:prstGeom>
            <a:ln w="28575"/>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6477000" y="4567535"/>
              <a:ext cx="762000" cy="830997"/>
            </a:xfrm>
            <a:prstGeom prst="rect">
              <a:avLst/>
            </a:prstGeom>
            <a:noFill/>
          </p:spPr>
          <p:txBody>
            <a:bodyPr wrap="square" rtlCol="0">
              <a:spAutoFit/>
            </a:bodyPr>
            <a:lstStyle/>
            <a:p>
              <a:r>
                <a:rPr lang="en-US" sz="2400" dirty="0">
                  <a:solidFill>
                    <a:srgbClr val="002060"/>
                  </a:solidFill>
                  <a:latin typeface="Times New Roman" pitchFamily="18" charset="0"/>
                  <a:cs typeface="Times New Roman" pitchFamily="18" charset="0"/>
                </a:rPr>
                <a:t>CH</a:t>
              </a:r>
              <a:r>
                <a:rPr lang="en-US" sz="2400" baseline="-25000" dirty="0"/>
                <a:t> 3</a:t>
              </a:r>
              <a:endParaRPr lang="en-US" sz="2400" dirty="0"/>
            </a:p>
            <a:p>
              <a:endParaRPr lang="en-US" sz="2400" dirty="0">
                <a:solidFill>
                  <a:srgbClr val="002060"/>
                </a:solidFill>
                <a:latin typeface="Times New Roman" pitchFamily="18" charset="0"/>
                <a:cs typeface="Times New Roman" pitchFamily="18" charset="0"/>
              </a:endParaRPr>
            </a:p>
          </p:txBody>
        </p:sp>
      </p:grpSp>
      <p:cxnSp>
        <p:nvCxnSpPr>
          <p:cNvPr id="57" name="Straight Connector 56"/>
          <p:cNvCxnSpPr/>
          <p:nvPr/>
        </p:nvCxnSpPr>
        <p:spPr>
          <a:xfrm rot="5400000">
            <a:off x="6781006" y="3047206"/>
            <a:ext cx="304800" cy="1588"/>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2000" b="-12000"/>
          </a:stretch>
        </a:blipFill>
        <a:effectLst/>
      </p:bgPr>
    </p:bg>
    <p:spTree>
      <p:nvGrpSpPr>
        <p:cNvPr id="1" name=""/>
        <p:cNvGrpSpPr/>
        <p:nvPr/>
      </p:nvGrpSpPr>
      <p:grpSpPr>
        <a:xfrm>
          <a:off x="0" y="0"/>
          <a:ext cx="0" cy="0"/>
          <a:chOff x="0" y="0"/>
          <a:chExt cx="0" cy="0"/>
        </a:xfrm>
      </p:grpSpPr>
      <p:graphicFrame>
        <p:nvGraphicFramePr>
          <p:cNvPr id="25602" name="Object 2"/>
          <p:cNvGraphicFramePr>
            <a:graphicFrameLocks noChangeAspect="1"/>
          </p:cNvGraphicFramePr>
          <p:nvPr/>
        </p:nvGraphicFramePr>
        <p:xfrm>
          <a:off x="-1" y="0"/>
          <a:ext cx="9677401" cy="7068200"/>
        </p:xfrm>
        <a:graphic>
          <a:graphicData uri="http://schemas.openxmlformats.org/presentationml/2006/ole">
            <mc:AlternateContent xmlns:mc="http://schemas.openxmlformats.org/markup-compatibility/2006">
              <mc:Choice xmlns:v="urn:schemas-microsoft-com:vml" Requires="v">
                <p:oleObj spid="_x0000_s25602" name="Slide" r:id="rId3" imgW="4367846" imgH="3275038" progId="PowerPoint.Slide.8">
                  <p:embed/>
                </p:oleObj>
              </mc:Choice>
              <mc:Fallback>
                <p:oleObj name="Slide" r:id="rId3" imgW="4367846" imgH="3275038" progId="PowerPoint.Slide.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677401" cy="706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Rectangle 1"/>
          <p:cNvSpPr/>
          <p:nvPr/>
        </p:nvSpPr>
        <p:spPr>
          <a:xfrm rot="19480344">
            <a:off x="-927238" y="1380230"/>
            <a:ext cx="49530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QUESTIONS ??</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tileRect/>
        </a:gradFill>
        <a:effectLst/>
      </p:bgPr>
    </p:bg>
    <p:spTree>
      <p:nvGrpSpPr>
        <p:cNvPr id="1" name=""/>
        <p:cNvGrpSpPr/>
        <p:nvPr/>
      </p:nvGrpSpPr>
      <p:grpSpPr>
        <a:xfrm>
          <a:off x="0" y="0"/>
          <a:ext cx="0" cy="0"/>
          <a:chOff x="0" y="0"/>
          <a:chExt cx="0" cy="0"/>
        </a:xfrm>
      </p:grpSpPr>
      <p:graphicFrame>
        <p:nvGraphicFramePr>
          <p:cNvPr id="26626" name="Object 2"/>
          <p:cNvGraphicFramePr>
            <a:graphicFrameLocks noChangeAspect="1"/>
          </p:cNvGraphicFramePr>
          <p:nvPr/>
        </p:nvGraphicFramePr>
        <p:xfrm>
          <a:off x="0" y="0"/>
          <a:ext cx="9372600" cy="7029450"/>
        </p:xfrm>
        <a:graphic>
          <a:graphicData uri="http://schemas.openxmlformats.org/presentationml/2006/ole">
            <mc:AlternateContent xmlns:mc="http://schemas.openxmlformats.org/markup-compatibility/2006">
              <mc:Choice xmlns:v="urn:schemas-microsoft-com:vml" Requires="v">
                <p:oleObj spid="_x0000_s26626" name="Slide" r:id="rId2" imgW="4367846" imgH="3275038" progId="PowerPoint.Slide.8">
                  <p:embed/>
                </p:oleObj>
              </mc:Choice>
              <mc:Fallback>
                <p:oleObj name="Slide" r:id="rId2" imgW="4367846" imgH="3275038" progId="PowerPoint.Slide.8">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372600" cy="702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Rectangle 1"/>
          <p:cNvSpPr/>
          <p:nvPr/>
        </p:nvSpPr>
        <p:spPr>
          <a:xfrm rot="3251942">
            <a:off x="2921890" y="-310326"/>
            <a:ext cx="2492990" cy="8319221"/>
          </a:xfrm>
          <a:prstGeom prst="rect">
            <a:avLst/>
          </a:prstGeom>
          <a:noFill/>
        </p:spPr>
        <p:txBody>
          <a:bodyPr vert="vert270"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14500" b="1" cap="all" spc="0" dirty="0">
                <a:ln/>
                <a:solidFill>
                  <a:srgbClr val="1B031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a:t>
            </a:r>
            <a:r>
              <a:rPr lang="en-US" sz="15000" b="1" cap="all" dirty="0">
                <a:ln/>
                <a:solidFill>
                  <a:srgbClr val="1B031C"/>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a:t>
            </a:r>
            <a:endParaRPr lang="en-US" sz="15000" b="1" cap="all" spc="0" dirty="0">
              <a:ln/>
              <a:solidFill>
                <a:srgbClr val="1B031C"/>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TotalTime>
  <Words>511</Words>
  <Application>Microsoft Office PowerPoint</Application>
  <PresentationFormat>On-screen Show (4:3)</PresentationFormat>
  <Paragraphs>104</Paragraphs>
  <Slides>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Times New Roman</vt:lpstr>
      <vt:lpstr>Office Theme</vt:lpstr>
      <vt:lpstr>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global</dc:creator>
  <cp:lastModifiedBy>n</cp:lastModifiedBy>
  <cp:revision>107</cp:revision>
  <dcterms:created xsi:type="dcterms:W3CDTF">2010-12-16T16:57:31Z</dcterms:created>
  <dcterms:modified xsi:type="dcterms:W3CDTF">2022-10-17T09:43:17Z</dcterms:modified>
</cp:coreProperties>
</file>