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09:14.084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3:02.285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36 1,'-5'0,"-3"6,0 7,3 7,0 7,3 3,0 3,2 2,0 0,0 0,0-1,6-5,8-8,7-8,5-6,5-4,2-3,1-1,1 0,-6 5,-7 8,-9 8,-5 5,-5 5,-2 3,-2 1,0 1,-1 0,1 0,0 0,-5-7,-2-2,-5-5,-6-6,-6-7,2-9,4-10,1-4,2-5,5-5,4-3,3-3,2-2,2-1,0 0,6 5,8 8,2 1,3 5,5 5,3 4,-3 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3:38.529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1 70,'0'-6,"0"-7,5-2,8 2,8 3,5 3,4 3,3 2,-10 8,-14 7,-15 3,-6 3,-7-1,0 2,-3-2,3 1,-2 3,10-2,11-4,12-6,9-3,7-4,-1 4,-6 6,0 1,-4 3,-4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0:13.442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0:15.528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0:15.732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0:15.929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0:16.126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0:16.339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2:48.228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74 0,'-6'0,"-1"6,-6 2,-1 5,3 6,2 5,4 5,2 3,1 2,2 0,0 1,1-1,5-5,8-8,7-8,0 0,2-3,3-2,-3 3,-6 4,-5 7,-5 4,-3 4,-3 3,-8-5,-7-7,-7-7,-7-6,-3-4,3-9,6-8,8-9,5-6,5-3,2-3,3-1,0 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6:12:51.352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1 27,'0'-5,"5"-3,9 0,0 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5FC07-7D2D-423C-8FE7-95F50508DF64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F615C-1ADC-4625-A8D0-2E9DAA77A8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F615C-1ADC-4625-A8D0-2E9DAA77A8E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234E5D1-5EE9-4C7D-8695-38923221FEB3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49ED0D8-2B06-45F4-8176-FA5827F400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8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customXml" Target="../ink/ink7.xml"/><Relationship Id="rId2" Type="http://schemas.openxmlformats.org/officeDocument/2006/relationships/image" Target="../media/image2.pn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ustomXml" Target="../ink/ink6.xml"/><Relationship Id="rId5" Type="http://schemas.openxmlformats.org/officeDocument/2006/relationships/customXml" Target="../ink/ink2.xml"/><Relationship Id="rId15" Type="http://schemas.openxmlformats.org/officeDocument/2006/relationships/customXml" Target="../ink/ink9.xml"/><Relationship Id="rId10" Type="http://schemas.openxmlformats.org/officeDocument/2006/relationships/customXml" Target="../ink/ink5.xml"/><Relationship Id="rId4" Type="http://schemas.openxmlformats.org/officeDocument/2006/relationships/image" Target="../media/image3.png"/><Relationship Id="rId9" Type="http://schemas.openxmlformats.org/officeDocument/2006/relationships/customXml" Target="../ink/ink4.xml"/><Relationship Id="rId1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customXml" Target="../ink/ink1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400"/>
            <a:ext cx="8687635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THE H.N.S.B. LTD SCIENCE COLLEGE HMT</a:t>
            </a:r>
          </a:p>
          <a:p>
            <a:r>
              <a:rPr lang="en-US" sz="2400" b="1" dirty="0"/>
              <a:t>        </a:t>
            </a:r>
          </a:p>
          <a:p>
            <a:r>
              <a:rPr lang="en-US" sz="2400" b="1" dirty="0"/>
              <a:t>CLASS SEMINAR</a:t>
            </a:r>
          </a:p>
          <a:p>
            <a:endParaRPr lang="en-US" sz="2400" b="1" dirty="0"/>
          </a:p>
          <a:p>
            <a:r>
              <a:rPr lang="en-US" sz="2400" b="1" dirty="0"/>
              <a:t>SEM:-2</a:t>
            </a:r>
          </a:p>
          <a:p>
            <a:endParaRPr lang="en-US" sz="2400" b="1" dirty="0"/>
          </a:p>
          <a:p>
            <a:r>
              <a:rPr lang="en-US" sz="2400" b="1" dirty="0"/>
              <a:t>YEAR:-2010-2011</a:t>
            </a:r>
          </a:p>
          <a:p>
            <a:endParaRPr lang="en-US" sz="2400" b="1" dirty="0"/>
          </a:p>
          <a:p>
            <a:r>
              <a:rPr lang="en-US" sz="2400" b="1" dirty="0"/>
              <a:t>PAPER NO :-CHN-502</a:t>
            </a:r>
          </a:p>
          <a:p>
            <a:endParaRPr lang="en-US" sz="2400" b="1" dirty="0"/>
          </a:p>
          <a:p>
            <a:r>
              <a:rPr lang="en-US" sz="2400" b="1" dirty="0"/>
              <a:t>UNIT-1 (FREE RADICAL REACTION)</a:t>
            </a:r>
          </a:p>
          <a:p>
            <a:endParaRPr lang="en-US" sz="2400" b="1" dirty="0"/>
          </a:p>
          <a:p>
            <a:r>
              <a:rPr lang="en-US" sz="2400" b="1" dirty="0"/>
              <a:t>TOPIC:- FORMATION OF CYCLIC ETHER &amp; COUPLING OF ALKYNES</a:t>
            </a:r>
          </a:p>
          <a:p>
            <a:endParaRPr lang="en-US" sz="2400" b="1" dirty="0"/>
          </a:p>
          <a:p>
            <a:r>
              <a:rPr lang="en-US" sz="2400" b="1" dirty="0"/>
              <a:t>Presented By : </a:t>
            </a:r>
            <a:r>
              <a:rPr lang="en-US" sz="2400" b="1" dirty="0" err="1"/>
              <a:t>Dr.Z.M.Gadhawala</a:t>
            </a:r>
            <a:endParaRPr lang="en-US" sz="24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2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0999"/>
            <a:ext cx="57426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FORMATION OF CYCLIC  ETHERS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540" y="1066800"/>
            <a:ext cx="6934200" cy="2514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Rectangle 5"/>
          <p:cNvSpPr/>
          <p:nvPr/>
        </p:nvSpPr>
        <p:spPr>
          <a:xfrm>
            <a:off x="1118731" y="3795623"/>
            <a:ext cx="70104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2800" b="1" dirty="0"/>
              <a:t>Alcohols having a δ hydrogen undergo cyclisation with lead tetra acetate to give tetra hydro furans in high yields. Little or no four and six-membered cyclic ethers (oxetanes and tetra hydro pyran respectively) are obtained in the case of alcohols having a Ƴ or ɛ hydrogen.</a:t>
            </a:r>
          </a:p>
          <a:p>
            <a:pPr algn="just"/>
            <a:r>
              <a:rPr lang="en-US" dirty="0"/>
              <a:t>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228352-E329-47EC-BAF5-66C695444135}"/>
                  </a:ext>
                </a:extLst>
              </p14:cNvPr>
              <p14:cNvContentPartPr/>
              <p14:nvPr/>
            </p14:nvContentPartPr>
            <p14:xfrm>
              <a:off x="4114326" y="3898004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228352-E329-47EC-BAF5-66C6954441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96326" y="379000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8638E49-4562-4837-9318-8C4DF3BD37A6}"/>
                  </a:ext>
                </a:extLst>
              </p14:cNvPr>
              <p14:cNvContentPartPr/>
              <p14:nvPr/>
            </p14:nvContentPartPr>
            <p14:xfrm>
              <a:off x="2947206" y="2297804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8638E49-4562-4837-9318-8C4DF3BD37A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29566" y="2189804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8DCACF4-970D-4F1D-B08B-8917872BEFB1}"/>
              </a:ext>
            </a:extLst>
          </p:cNvPr>
          <p:cNvGrpSpPr/>
          <p:nvPr/>
        </p:nvGrpSpPr>
        <p:grpSpPr>
          <a:xfrm>
            <a:off x="5678526" y="4535564"/>
            <a:ext cx="360" cy="360"/>
            <a:chOff x="5678526" y="4535564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A357EF6-CF21-4EDA-B86E-7DFC442B6FA0}"/>
                    </a:ext>
                  </a:extLst>
                </p14:cNvPr>
                <p14:cNvContentPartPr/>
                <p14:nvPr/>
              </p14:nvContentPartPr>
              <p14:xfrm>
                <a:off x="5678526" y="4535564"/>
                <a:ext cx="360" cy="3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A357EF6-CF21-4EDA-B86E-7DFC442B6FA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660526" y="4427564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0CEA9B0-6159-427C-8318-8C96674287DB}"/>
                    </a:ext>
                  </a:extLst>
                </p14:cNvPr>
                <p14:cNvContentPartPr/>
                <p14:nvPr/>
              </p14:nvContentPartPr>
              <p14:xfrm>
                <a:off x="5678526" y="4535564"/>
                <a:ext cx="3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0CEA9B0-6159-427C-8318-8C96674287D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660526" y="4427564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36085FB-0F1A-4B39-AA06-37429213BF04}"/>
                    </a:ext>
                  </a:extLst>
                </p14:cNvPr>
                <p14:cNvContentPartPr/>
                <p14:nvPr/>
              </p14:nvContentPartPr>
              <p14:xfrm>
                <a:off x="5678526" y="4535564"/>
                <a:ext cx="360" cy="3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36085FB-0F1A-4B39-AA06-37429213BF0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660526" y="4427564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FB893541-B576-43E4-A2A2-516F9FE02205}"/>
                    </a:ext>
                  </a:extLst>
                </p14:cNvPr>
                <p14:cNvContentPartPr/>
                <p14:nvPr/>
              </p14:nvContentPartPr>
              <p14:xfrm>
                <a:off x="5678526" y="4535564"/>
                <a:ext cx="360" cy="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B893541-B576-43E4-A2A2-516F9FE0220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660526" y="4427564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99A46A8-45BE-4247-B6E0-A31ACFC6F254}"/>
                    </a:ext>
                  </a:extLst>
                </p14:cNvPr>
                <p14:cNvContentPartPr/>
                <p14:nvPr/>
              </p14:nvContentPartPr>
              <p14:xfrm>
                <a:off x="5678526" y="4535564"/>
                <a:ext cx="360" cy="3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99A46A8-45BE-4247-B6E0-A31ACFC6F25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660526" y="4427564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D84C874-E331-4E0E-8DC0-21AF3F15574E}"/>
                  </a:ext>
                </a:extLst>
              </p14:cNvPr>
              <p14:cNvContentPartPr/>
              <p14:nvPr/>
            </p14:nvContentPartPr>
            <p14:xfrm>
              <a:off x="1429086" y="1888484"/>
              <a:ext cx="64800" cy="2070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D84C874-E331-4E0E-8DC0-21AF3F15574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411086" y="1780484"/>
                <a:ext cx="100440" cy="42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5628719B-F2E7-4CDA-B586-CBD287D315BE}"/>
                  </a:ext>
                </a:extLst>
              </p14:cNvPr>
              <p14:cNvContentPartPr/>
              <p14:nvPr/>
            </p14:nvContentPartPr>
            <p14:xfrm>
              <a:off x="1431246" y="1891004"/>
              <a:ext cx="12600" cy="100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5628719B-F2E7-4CDA-B586-CBD287D315B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413606" y="1783364"/>
                <a:ext cx="48240" cy="22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644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2828836"/>
            <a:ext cx="7162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2800" b="1" dirty="0"/>
              <a:t>The reaction has also been carried out with a mixture of halogen (Br</a:t>
            </a:r>
            <a:r>
              <a:rPr lang="en-US" sz="1200" b="1" dirty="0"/>
              <a:t>2</a:t>
            </a:r>
            <a:r>
              <a:rPr lang="en-US" sz="2800" b="1" dirty="0"/>
              <a:t> or I</a:t>
            </a:r>
            <a:r>
              <a:rPr lang="en-US" sz="1200" b="1" dirty="0"/>
              <a:t>2</a:t>
            </a:r>
            <a:r>
              <a:rPr lang="en-US" sz="2800" b="1" dirty="0"/>
              <a:t>)and a salt or oxide of silver or mercury (especially </a:t>
            </a:r>
            <a:r>
              <a:rPr lang="en-US" sz="2800" b="1" dirty="0" err="1"/>
              <a:t>Hgo</a:t>
            </a:r>
            <a:r>
              <a:rPr lang="en-US" sz="2800" b="1" dirty="0"/>
              <a:t> or </a:t>
            </a:r>
            <a:r>
              <a:rPr lang="en-US" sz="2800" b="1" dirty="0" err="1"/>
              <a:t>AgOAc</a:t>
            </a:r>
            <a:r>
              <a:rPr lang="en-US" sz="2800" b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481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85800"/>
            <a:ext cx="861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2800" b="1" dirty="0"/>
              <a:t>The following mechanism has been proposed for the cyclisation with lead tetra acetate. The step marked A is a 1,5 internal hydrogen abstraction which is greatly favored over l,4 or 1,6 abstractions.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800"/>
            <a:ext cx="8534400" cy="325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8CF7597-62B5-4BA3-B4C9-058B106D53F3}"/>
                  </a:ext>
                </a:extLst>
              </p14:cNvPr>
              <p14:cNvContentPartPr/>
              <p14:nvPr/>
            </p14:nvContentPartPr>
            <p14:xfrm>
              <a:off x="227406" y="3235775"/>
              <a:ext cx="99720" cy="265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8CF7597-62B5-4BA3-B4C9-058B106D53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9766" y="3128135"/>
                <a:ext cx="135360" cy="48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A214AC1-4B93-4A56-BD3E-ACA650C3F716}"/>
                  </a:ext>
                </a:extLst>
              </p14:cNvPr>
              <p14:cNvContentPartPr/>
              <p14:nvPr/>
            </p14:nvContentPartPr>
            <p14:xfrm>
              <a:off x="8878926" y="5196335"/>
              <a:ext cx="69120" cy="99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A214AC1-4B93-4A56-BD3E-ACA650C3F71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861286" y="5088335"/>
                <a:ext cx="104760" cy="31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627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947410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COUPLING OF ALKYNES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996" y="2057400"/>
            <a:ext cx="6781800" cy="1566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990600" y="4267200"/>
            <a:ext cx="762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800" b="1" dirty="0"/>
              <a:t>Terminal alkynes can be coupled by heating with stoichiometric amounts of cupric salts in pyridine or similar base.</a:t>
            </a:r>
          </a:p>
        </p:txBody>
      </p:sp>
    </p:spTree>
    <p:extLst>
      <p:ext uri="{BB962C8B-B14F-4D97-AF65-F5344CB8AC3E}">
        <p14:creationId xmlns:p14="http://schemas.microsoft.com/office/powerpoint/2010/main" val="422310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8001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2800" b="1" dirty="0"/>
              <a:t>This reaction produces symmetrical dynes in high yields and is called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Eglinton reaction</a:t>
            </a:r>
            <a:r>
              <a:rPr lang="en-US" sz="2800" b="1" dirty="0"/>
              <a:t>.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sz="2800" b="1" dirty="0"/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800" b="1" dirty="0"/>
              <a:t>Another common procedure is use of catalytic amount of cuprous salts in the presence of ammonia or  ammonium chloride. </a:t>
            </a:r>
          </a:p>
          <a:p>
            <a:endParaRPr lang="en-US" sz="2800" b="1" dirty="0"/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800" b="1" dirty="0"/>
              <a:t>Atmospheric oxygen or some other </a:t>
            </a:r>
            <a:r>
              <a:rPr lang="en-US" sz="2800" b="1" dirty="0" err="1"/>
              <a:t>oxidising</a:t>
            </a:r>
            <a:r>
              <a:rPr lang="en-US" sz="2800" b="1" dirty="0"/>
              <a:t> agent, e .g.. permanganate or H2O2 is require in this    method which is  called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Glaser reaction</a:t>
            </a:r>
            <a:r>
              <a:rPr lang="en-US" sz="2800" b="1" dirty="0"/>
              <a:t>. Unsymmetrical </a:t>
            </a:r>
            <a:r>
              <a:rPr lang="en-US" sz="2800" b="1" dirty="0" err="1"/>
              <a:t>diynes</a:t>
            </a:r>
            <a:r>
              <a:rPr lang="en-US" sz="2800" b="1" dirty="0"/>
              <a:t> can be prepared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by-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Cadiot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Chodkiewicz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 coupling</a:t>
            </a:r>
            <a:r>
              <a:rPr lang="en-US" sz="2800" b="1" dirty="0"/>
              <a:t> (mechanism is not fully understood)</a:t>
            </a:r>
          </a:p>
        </p:txBody>
      </p:sp>
    </p:spTree>
    <p:extLst>
      <p:ext uri="{BB962C8B-B14F-4D97-AF65-F5344CB8AC3E}">
        <p14:creationId xmlns:p14="http://schemas.microsoft.com/office/powerpoint/2010/main" val="41120520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590" y="1103312"/>
            <a:ext cx="7162800" cy="962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06830" y="2895600"/>
            <a:ext cx="624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b="1" dirty="0"/>
              <a:t>The mechanism of '</a:t>
            </a:r>
            <a:r>
              <a:rPr lang="en-US" sz="2800" b="1" dirty="0" err="1"/>
              <a:t>Eglinton</a:t>
            </a:r>
            <a:r>
              <a:rPr lang="en-US" sz="2800" b="1" dirty="0"/>
              <a:t> and Glaser reactions is outlined below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74820"/>
            <a:ext cx="78486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61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305358">
            <a:off x="1969481" y="2192332"/>
            <a:ext cx="5601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latin typeface="Algerian" pitchFamily="82" charset="0"/>
                <a:cs typeface="Aharoni" pitchFamily="2" charset="-79"/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157416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81</TotalTime>
  <Words>283</Words>
  <Application>Microsoft Office PowerPoint</Application>
  <PresentationFormat>On-screen Show (4:3)</PresentationFormat>
  <Paragraphs>30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Algerian</vt:lpstr>
      <vt:lpstr>Calibri</vt:lpstr>
      <vt:lpstr>Candara</vt:lpstr>
      <vt:lpstr>Symbol</vt:lpstr>
      <vt:lpstr>Wingdings</vt:lpstr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n</cp:lastModifiedBy>
  <cp:revision>13</cp:revision>
  <dcterms:created xsi:type="dcterms:W3CDTF">2011-01-19T16:02:14Z</dcterms:created>
  <dcterms:modified xsi:type="dcterms:W3CDTF">2023-09-19T09:50:56Z</dcterms:modified>
</cp:coreProperties>
</file>