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9" r:id="rId4"/>
    <p:sldId id="260" r:id="rId5"/>
    <p:sldId id="261" r:id="rId6"/>
    <p:sldId id="264" r:id="rId7"/>
    <p:sldId id="26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3:54.255"/>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0,'0'0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2:21.115"/>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380 1,'0'6,"-6"1,-1 6,-6 1,-1 3,3 4,3 5,-4-2,2 0,1 2,3 2,-4-3,-5-1,-1 1,3 3,-2 2,1 1,-2-4,1-2,3 2,4 1,3 1,-3-3,0-1,1 0,2 3,-4-4,0 0,1 1,2 2,2 3,-4-5,-1 0,2 1,-5 2,1 2,2 1,-4-5,1-6</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2:27.817"/>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35 67,'0'5,"6"3,1 5,1 6,-2 6,-2 4,-2 2,5 3,1 0,0 1,-3-1,-1 1,-2-1,-1-1,-1 1,0 0,0-1,0 0,-1 1,1-1,0-11,0-15,0-14,0-12,-6-3,-1-3,0-3,1-3,-4 5,0 0,1-1,3-1,2-2,-4 5,-1 0,2-1,1-2,3-1,1-2,1-2,0 0,7-1,8 1,6 5,7 7,-3 2,2 4,1 5,2 3,-4 10,-6 9,-6 8,-6 7,-3 5,-9 2,-4 1,-5-6,-6-7,0-2,-2-4,-3-5,-3-5,-2-2,3 2,13 2,14-1,7 3,8 1,7 3,6 1,-2 2,-1-1,3-4,1-3,-4 2,0-1,0-2,3-3,1-1,-3 3,-1 2,1-2,2-1,1 3,3 1,0-2,-5-8,-6-9,-8-4</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2:46.243"/>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0 572,'0'-6,"0"-7,0-8,6 1,2-3,5-3,0-3,4 4,5 1,-2-2,2 3,-3 1,1 3,2 0,4 3,-3-2,1 3,1-2,-3-4,0 2,2 4,-2-2,-1 3,3-2,3 2,2 3,-3-3,-1 2,1-3,2 1,2 3,1 3,1 3,2 3,5 1,2 1,0 0,-1 1,-2 0,-2-1,-1 0,-1 1,-1-1,0 0,0 0,6 0,2 0,5 0,1 0,-3 0,-2 0,-3 0,-3 0,-1 0,-1 0,-1 0,6 0,-5 5,-1 3,4-1,3-2,-2-1,0-1,-1-2,-2 0,6-1,0 0,0-1,4 7,11 1,8 0,4 5,2-1,0 5,1-1,4-3,-5-4,-3-2,-7 2,4 0,-4 5,-1 0,1-2,2-3,1-3,-3 3,-2 1,2 4,-5 0,-5-3,0-2,2 3,-1-1,2 4,-2 0,1 2,-3 5,2-1,-2 1,-3-2,1-5,-1 1,3 4,-2 4,-2-2,-4 2,-3-4,3 1,1-3,-1 1,-3 4,5-3,-6 2,-3-3,4-5,1 2,0 3,-2-1,0 2,-2 4,5-2,-4 1,-3-4,-1 2,-1 3,1-3,-6 1,-1-3,1-5,1 2,2-3,2 4,1 3,7 5,2-2,-6 2,3 1,0-3,5 1,2-4,-3-6,-7 2,-4-2,-8 2,-1-2,0-2,-3 2,1 0,3-4,-3 3,1 0,3-3,3-2,-4 2,1 1,-4 4,0-1,2-2,4-3,2-3,3-2,1 3,2 2,0-2,0-1,0-1,0-2,-1-1,1-1,-12 0,-9-6,-8-7,-9-2,-4-4,-2-4,-3 2,-1-2,3-2,-3 3,-5 5,1 0,10 3,6 9,8 6,10 3,7 0,0 5,2 2,2-2,2-2,-4 4,-6 5,-11 5,-14 6,-11 3,-8-3,0-1,-2 1,-1-4,-2-6,4 0,6 3,2-3,3 3,-2-3,-2 1,0 4,-1-2,3 1,3-3</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3:03.927"/>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1,'0'5,"0"9,0 6,0 7,0 3,0 3,0 1,0 1,0 0,0 0,0-1,0 0,0 0,0-1,5-5,3-2,-1-6</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3:06.915"/>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0 1,'0'5,"0"9,0 6,0 7,0 3,0 3,0 1,6-4,2-3,-1 0,-1 2,-2 0,-1 3,-2 0,6-5,0-1,0 0,-2 2,-1 2,-2 1,-1-4</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3:10.402"/>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1,'6'0,"7"0,7 0,7 0,3 0,3 0,1 0,1 0,0 0,0 0,-1 0,0 0,0 0,-1 0,1 0,-6 5,-8 8,-8 2</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3:12.817"/>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0,'6'0,"7"0,7 0,6 0,5 0,2 0,1 0,1 0,0 0,-1 0,1 0,-1 0,-1 0,1 0,-1 0,1 0,-1 0,1 0,-1 0,1 0,-7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3:15.496"/>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0 1,'6'0,"7"0,8 0,5 6,4 1,3 6,-4 6,-2 0,1-3,-5 1,0 4,1-3,-3 3,0-4,3 2,-3 3,-5 4,-6 3,-4 2,-3 1,4-4,0-1,-1 0,-1 1,-2 2,-1 1,-1 1,-1 1,0 0,0 1,-1 0,1-1,-6-5,-1-2,-6 1,-6-5,0 0,3 1,5 4,4 1,-3-2,1-2,2 2,-4-4,0 0,-4-3,1 0,-3-3,1 2,-2-3,2-3</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3:19.635"/>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105 1,'-6'0,"-1"6,-6 1,-1 6,-3 1,1 2,3 6,4 4,4 3,2 3,2 1,1 1,0 1,1-1,0 0,-1 0,1 0,-1-1,0 1,6-1,2 1,5-1,0 0,4-5,-1-2,3-5,-3-1,2-4,4-4,-2 1,1-1,3-3,-3 2,1 0,-3 4,-5 5,-6 4,-3-2</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22.779"/>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0 1,'0'0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3:55.651"/>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0 0,'0'0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25.147"/>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0,'0'0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40.800"/>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0 0,'0'0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55.621"/>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1,'0'0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55.825"/>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1,'0'0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56.027"/>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1,'0'0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56.265"/>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1,'0'0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56.470"/>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1,'0'0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56.671"/>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1,'0'0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56.902"/>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1,'0'0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57.165"/>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03.020"/>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0 1,'0'0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57.404"/>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1,'0'0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57.633"/>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1,'0'0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57.860"/>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1,'0'0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58.073"/>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1,'0'0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58.285"/>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1,'0'0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58.497"/>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1,'0'0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58.713"/>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1,'0'0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58.939"/>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1,'0'0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59.168"/>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1,'0'0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59.378"/>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1,'0'0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04.172"/>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0 1,'0'0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5:09.466"/>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0 0,'0'0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47.435"/>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 0,'0'0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4:08.420"/>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0 1,'0'0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3:27.384"/>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135 0,'0'6,"-6"7,-1 7,-1 7,3 3,1 3,-5-4,0-2,1 1,2 1,-3-5,-1 0,2 1,2 3,2 1,2 2,1 1,-5-5,-1-1,0 1,1 1,2 2,2 1,6 1,4 1,5-5,0-2,5-5,4-6,-2 0,2-3,3-3,-3 2,0 0,-3 3,0 0,-2 2,-5-1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3:32.406"/>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0 105,'0'-6,"0"-7,0-7,6-1,7 4,7 5,6 4,5 3,2 3,1 2,1 0,0 1,5 0,2 0,-1 0,-1-1,-3 0,-1 0,-1 0,-1 0,-1 0,0 0,1 0,-1 0,0 0,0 0,-11 0,-15 0,-14 0,-13 0,-13 0,-7 0,-2 0,0 0,1 0,3 0,1 0,2 0,1 0,1 0,5 6,9 7,6 7,6 6,4 5,3 2,7 1,2 7,-1 1,-1 0,4-8,0-3,-2-2,-3 0,-2 1,-1 1,-8-5,-8-7,-8-6,-6-6,-4-4,-2-3,-2 0,0-2,0 1,1 0,-1 0,1 1,12-1,15 1,15 0,11 0,8 0,5 0,4 0,0 0,0 0,0 0,-1 0,0 0,-1 0,0 0,5 0,2 0,-1 0,-1 0,-1 6,-8 2</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3:35.960"/>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68 0,'0'6,"0"7,0 8,6-1,7-3,2 1,-2 4,2-3,0 1,2 4,-2 2,3-2,-3 0,3-4,-2 0,2 3,-3 2,3-2,-2 0,-4 2,-4 3,3-4,-2 0,-1 2,-2 1,-3 3,-1 1,-2 1,0 1,0 1,-6-6,-2-1,-5-6,-1-1,-3-4,-4 2,1 3,-2-2,-3 1,4 3,-2-2,-1-5,2 1,0-3,4 2,4 4,0-2,1 3,-2-3,-4-5,0-3</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06T16:02:17.475"/>
    </inkml:context>
    <inkml:brush xml:id="br0">
      <inkml:brushProperty name="width" value="0.1" units="cm"/>
      <inkml:brushProperty name="height" value="0.6" units="cm"/>
      <inkml:brushProperty name="color" value="#FF0066"/>
      <inkml:brushProperty name="ignorePressure" value="1"/>
      <inkml:brushProperty name="inkEffects" value="pencil"/>
    </inkml:brush>
  </inkml:definitions>
  <inkml:trace contextRef="#ctx0" brushRef="#br0">0 0,'0'0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7F2E195-3A2E-4693-8F6A-E0C9CBB67D0A}"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0859A-F4F8-43AB-8AFD-68828ADA5A9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F2E195-3A2E-4693-8F6A-E0C9CBB67D0A}"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0859A-F4F8-43AB-8AFD-68828ADA5A9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F2E195-3A2E-4693-8F6A-E0C9CBB67D0A}"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0859A-F4F8-43AB-8AFD-68828ADA5A9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F2E195-3A2E-4693-8F6A-E0C9CBB67D0A}"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0859A-F4F8-43AB-8AFD-68828ADA5A9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F2E195-3A2E-4693-8F6A-E0C9CBB67D0A}"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0859A-F4F8-43AB-8AFD-68828ADA5A9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7F2E195-3A2E-4693-8F6A-E0C9CBB67D0A}" type="datetimeFigureOut">
              <a:rPr lang="en-US" smtClean="0"/>
              <a:t>9/19/2023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70859A-F4F8-43AB-8AFD-68828ADA5A9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7F2E195-3A2E-4693-8F6A-E0C9CBB67D0A}" type="datetimeFigureOut">
              <a:rPr lang="en-US" smtClean="0"/>
              <a:t>9/19/2023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70859A-F4F8-43AB-8AFD-68828ADA5A9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7F2E195-3A2E-4693-8F6A-E0C9CBB67D0A}" type="datetimeFigureOut">
              <a:rPr lang="en-US" smtClean="0"/>
              <a:t>9/19/2023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70859A-F4F8-43AB-8AFD-68828ADA5A9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F2E195-3A2E-4693-8F6A-E0C9CBB67D0A}" type="datetimeFigureOut">
              <a:rPr lang="en-US" smtClean="0"/>
              <a:t>9/19/2023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70859A-F4F8-43AB-8AFD-68828ADA5A9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F2E195-3A2E-4693-8F6A-E0C9CBB67D0A}" type="datetimeFigureOut">
              <a:rPr lang="en-US" smtClean="0"/>
              <a:t>9/19/2023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70859A-F4F8-43AB-8AFD-68828ADA5A9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F2E195-3A2E-4693-8F6A-E0C9CBB67D0A}" type="datetimeFigureOut">
              <a:rPr lang="en-US" smtClean="0"/>
              <a:t>9/19/2023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70859A-F4F8-43AB-8AFD-68828ADA5A9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F2E195-3A2E-4693-8F6A-E0C9CBB67D0A}" type="datetimeFigureOut">
              <a:rPr lang="en-US" smtClean="0"/>
              <a:t>9/19/2023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70859A-F4F8-43AB-8AFD-68828ADA5A9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customXml" Target="../ink/ink1.xml"/><Relationship Id="rId13" Type="http://schemas.openxmlformats.org/officeDocument/2006/relationships/customXml" Target="../ink/ink3.xml"/><Relationship Id="rId3" Type="http://schemas.openxmlformats.org/officeDocument/2006/relationships/image" Target="../media/image1.wmf"/><Relationship Id="rId7" Type="http://schemas.openxmlformats.org/officeDocument/2006/relationships/oleObject" Target="../embeddings/oleObject4.bin"/><Relationship Id="rId12" Type="http://schemas.openxmlformats.org/officeDocument/2006/relationships/image" Target="../media/image4.png"/><Relationship Id="rId2" Type="http://schemas.openxmlformats.org/officeDocument/2006/relationships/oleObject" Target="../embeddings/oleObject1.bin"/><Relationship Id="rId16" Type="http://schemas.openxmlformats.org/officeDocument/2006/relationships/customXml" Target="../ink/ink5.xml"/><Relationship Id="rId1" Type="http://schemas.openxmlformats.org/officeDocument/2006/relationships/slideLayout" Target="../slideLayouts/slideLayout7.xml"/><Relationship Id="rId6" Type="http://schemas.openxmlformats.org/officeDocument/2006/relationships/oleObject" Target="../embeddings/oleObject3.bin"/><Relationship Id="rId11" Type="http://schemas.openxmlformats.org/officeDocument/2006/relationships/customXml" Target="../ink/ink2.xml"/><Relationship Id="rId5" Type="http://schemas.openxmlformats.org/officeDocument/2006/relationships/image" Target="../media/image2.wmf"/><Relationship Id="rId15" Type="http://schemas.openxmlformats.org/officeDocument/2006/relationships/customXml" Target="../ink/ink4.xml"/><Relationship Id="rId10" Type="http://schemas.openxmlformats.org/officeDocument/2006/relationships/image" Target="../media/image3.png"/><Relationship Id="rId4" Type="http://schemas.openxmlformats.org/officeDocument/2006/relationships/oleObject" Target="../embeddings/oleObject2.bin"/><Relationship Id="rId1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customXml" Target="../ink/ink6.xml"/><Relationship Id="rId1" Type="http://schemas.openxmlformats.org/officeDocument/2006/relationships/slideLayout" Target="../slideLayouts/slideLayout7.xml"/><Relationship Id="rId6" Type="http://schemas.openxmlformats.org/officeDocument/2006/relationships/customXml" Target="../ink/ink8.xml"/><Relationship Id="rId5" Type="http://schemas.openxmlformats.org/officeDocument/2006/relationships/image" Target="../media/image7.png"/><Relationship Id="rId4" Type="http://schemas.openxmlformats.org/officeDocument/2006/relationships/customXml" Target="../ink/ink7.xml"/></Relationships>
</file>

<file path=ppt/slides/_rels/slide4.xml.rels><?xml version="1.0" encoding="UTF-8" standalone="yes"?>
<Relationships xmlns="http://schemas.openxmlformats.org/package/2006/relationships"><Relationship Id="rId13" Type="http://schemas.openxmlformats.org/officeDocument/2006/relationships/customXml" Target="../ink/ink12.xml"/><Relationship Id="rId18" Type="http://schemas.openxmlformats.org/officeDocument/2006/relationships/image" Target="../media/image14.png"/><Relationship Id="rId26" Type="http://schemas.openxmlformats.org/officeDocument/2006/relationships/image" Target="../media/image18.png"/><Relationship Id="rId39" Type="http://schemas.openxmlformats.org/officeDocument/2006/relationships/customXml" Target="../ink/ink27.xml"/><Relationship Id="rId3" Type="http://schemas.openxmlformats.org/officeDocument/2006/relationships/image" Target="../media/image2.wmf"/><Relationship Id="rId21" Type="http://schemas.openxmlformats.org/officeDocument/2006/relationships/customXml" Target="../ink/ink16.xml"/><Relationship Id="rId34" Type="http://schemas.openxmlformats.org/officeDocument/2006/relationships/image" Target="../media/image22.png"/><Relationship Id="rId42" Type="http://schemas.openxmlformats.org/officeDocument/2006/relationships/customXml" Target="../ink/ink30.xml"/><Relationship Id="rId47" Type="http://schemas.openxmlformats.org/officeDocument/2006/relationships/customXml" Target="../ink/ink35.xml"/><Relationship Id="rId50" Type="http://schemas.openxmlformats.org/officeDocument/2006/relationships/customXml" Target="../ink/ink38.xml"/><Relationship Id="rId12" Type="http://schemas.openxmlformats.org/officeDocument/2006/relationships/image" Target="../media/image11.png"/><Relationship Id="rId17" Type="http://schemas.openxmlformats.org/officeDocument/2006/relationships/customXml" Target="../ink/ink14.xml"/><Relationship Id="rId25" Type="http://schemas.openxmlformats.org/officeDocument/2006/relationships/customXml" Target="../ink/ink18.xml"/><Relationship Id="rId33" Type="http://schemas.openxmlformats.org/officeDocument/2006/relationships/customXml" Target="../ink/ink22.xml"/><Relationship Id="rId38" Type="http://schemas.openxmlformats.org/officeDocument/2006/relationships/customXml" Target="../ink/ink26.xml"/><Relationship Id="rId46" Type="http://schemas.openxmlformats.org/officeDocument/2006/relationships/customXml" Target="../ink/ink34.xml"/><Relationship Id="rId2" Type="http://schemas.openxmlformats.org/officeDocument/2006/relationships/oleObject" Target="../embeddings/oleObject5.bin"/><Relationship Id="rId16" Type="http://schemas.openxmlformats.org/officeDocument/2006/relationships/image" Target="../media/image13.png"/><Relationship Id="rId20" Type="http://schemas.openxmlformats.org/officeDocument/2006/relationships/image" Target="../media/image15.png"/><Relationship Id="rId29" Type="http://schemas.openxmlformats.org/officeDocument/2006/relationships/customXml" Target="../ink/ink20.xml"/><Relationship Id="rId41" Type="http://schemas.openxmlformats.org/officeDocument/2006/relationships/customXml" Target="../ink/ink29.xml"/><Relationship Id="rId1" Type="http://schemas.openxmlformats.org/officeDocument/2006/relationships/slideLayout" Target="../slideLayouts/slideLayout7.xml"/><Relationship Id="rId6" Type="http://schemas.openxmlformats.org/officeDocument/2006/relationships/customXml" Target="../ink/ink9.xml"/><Relationship Id="rId11" Type="http://schemas.openxmlformats.org/officeDocument/2006/relationships/customXml" Target="../ink/ink11.xml"/><Relationship Id="rId24" Type="http://schemas.openxmlformats.org/officeDocument/2006/relationships/image" Target="../media/image17.png"/><Relationship Id="rId32" Type="http://schemas.openxmlformats.org/officeDocument/2006/relationships/image" Target="../media/image21.png"/><Relationship Id="rId37" Type="http://schemas.openxmlformats.org/officeDocument/2006/relationships/customXml" Target="../ink/ink25.xml"/><Relationship Id="rId40" Type="http://schemas.openxmlformats.org/officeDocument/2006/relationships/customXml" Target="../ink/ink28.xml"/><Relationship Id="rId45" Type="http://schemas.openxmlformats.org/officeDocument/2006/relationships/customXml" Target="../ink/ink33.xml"/><Relationship Id="rId53" Type="http://schemas.openxmlformats.org/officeDocument/2006/relationships/image" Target="../media/image23.png"/><Relationship Id="rId5" Type="http://schemas.openxmlformats.org/officeDocument/2006/relationships/oleObject" Target="../embeddings/oleObject7.bin"/><Relationship Id="rId15" Type="http://schemas.openxmlformats.org/officeDocument/2006/relationships/customXml" Target="../ink/ink13.xml"/><Relationship Id="rId23" Type="http://schemas.openxmlformats.org/officeDocument/2006/relationships/customXml" Target="../ink/ink17.xml"/><Relationship Id="rId28" Type="http://schemas.openxmlformats.org/officeDocument/2006/relationships/image" Target="../media/image19.png"/><Relationship Id="rId36" Type="http://schemas.openxmlformats.org/officeDocument/2006/relationships/customXml" Target="../ink/ink24.xml"/><Relationship Id="rId49" Type="http://schemas.openxmlformats.org/officeDocument/2006/relationships/customXml" Target="../ink/ink37.xml"/><Relationship Id="rId10" Type="http://schemas.openxmlformats.org/officeDocument/2006/relationships/image" Target="../media/image10.png"/><Relationship Id="rId19" Type="http://schemas.openxmlformats.org/officeDocument/2006/relationships/customXml" Target="../ink/ink15.xml"/><Relationship Id="rId31" Type="http://schemas.openxmlformats.org/officeDocument/2006/relationships/customXml" Target="../ink/ink21.xml"/><Relationship Id="rId44" Type="http://schemas.openxmlformats.org/officeDocument/2006/relationships/customXml" Target="../ink/ink32.xml"/><Relationship Id="rId52" Type="http://schemas.openxmlformats.org/officeDocument/2006/relationships/customXml" Target="../ink/ink40.xml"/><Relationship Id="rId4" Type="http://schemas.openxmlformats.org/officeDocument/2006/relationships/oleObject" Target="../embeddings/oleObject6.bin"/><Relationship Id="rId9" Type="http://schemas.openxmlformats.org/officeDocument/2006/relationships/customXml" Target="../ink/ink10.xml"/><Relationship Id="rId14" Type="http://schemas.openxmlformats.org/officeDocument/2006/relationships/image" Target="../media/image12.png"/><Relationship Id="rId22" Type="http://schemas.openxmlformats.org/officeDocument/2006/relationships/image" Target="../media/image16.png"/><Relationship Id="rId27" Type="http://schemas.openxmlformats.org/officeDocument/2006/relationships/customXml" Target="../ink/ink19.xml"/><Relationship Id="rId30" Type="http://schemas.openxmlformats.org/officeDocument/2006/relationships/image" Target="../media/image20.png"/><Relationship Id="rId35" Type="http://schemas.openxmlformats.org/officeDocument/2006/relationships/customXml" Target="../ink/ink23.xml"/><Relationship Id="rId43" Type="http://schemas.openxmlformats.org/officeDocument/2006/relationships/customXml" Target="../ink/ink31.xml"/><Relationship Id="rId48" Type="http://schemas.openxmlformats.org/officeDocument/2006/relationships/customXml" Target="../ink/ink36.xml"/><Relationship Id="rId8" Type="http://schemas.openxmlformats.org/officeDocument/2006/relationships/image" Target="../media/image9.png"/><Relationship Id="rId51" Type="http://schemas.openxmlformats.org/officeDocument/2006/relationships/customXml" Target="../ink/ink39.xml"/></Relationships>
</file>

<file path=ppt/slides/_rels/slide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customXml" Target="../ink/ink4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28600" y="76200"/>
            <a:ext cx="8763000" cy="584775"/>
          </a:xfrm>
          <a:prstGeom prst="rect">
            <a:avLst/>
          </a:prstGeom>
          <a:noFill/>
        </p:spPr>
        <p:txBody>
          <a:bodyPr wrap="square" rtlCol="0">
            <a:spAutoFit/>
          </a:bodyPr>
          <a:lstStyle/>
          <a:p>
            <a:pPr algn="ctr"/>
            <a:r>
              <a:rPr lang="en-US" sz="3200" b="1" dirty="0"/>
              <a:t>The H.N.S.B. Ltd. Science College, Himatnagar</a:t>
            </a:r>
          </a:p>
        </p:txBody>
      </p:sp>
      <p:sp>
        <p:nvSpPr>
          <p:cNvPr id="12" name="TextBox 11"/>
          <p:cNvSpPr txBox="1"/>
          <p:nvPr/>
        </p:nvSpPr>
        <p:spPr>
          <a:xfrm>
            <a:off x="1905000" y="609600"/>
            <a:ext cx="4800600" cy="523220"/>
          </a:xfrm>
          <a:prstGeom prst="rect">
            <a:avLst/>
          </a:prstGeom>
          <a:noFill/>
        </p:spPr>
        <p:txBody>
          <a:bodyPr wrap="square" rtlCol="0">
            <a:spAutoFit/>
          </a:bodyPr>
          <a:lstStyle/>
          <a:p>
            <a:pPr algn="ctr"/>
            <a:r>
              <a:rPr lang="en-US" sz="2800" b="1" dirty="0">
                <a:latin typeface="+mj-lt"/>
              </a:rPr>
              <a:t>“Class Seminar”</a:t>
            </a:r>
          </a:p>
        </p:txBody>
      </p:sp>
      <p:sp>
        <p:nvSpPr>
          <p:cNvPr id="13" name="TextBox 12"/>
          <p:cNvSpPr txBox="1"/>
          <p:nvPr/>
        </p:nvSpPr>
        <p:spPr>
          <a:xfrm>
            <a:off x="1524000" y="1066800"/>
            <a:ext cx="5562600" cy="523220"/>
          </a:xfrm>
          <a:prstGeom prst="rect">
            <a:avLst/>
          </a:prstGeom>
          <a:noFill/>
        </p:spPr>
        <p:txBody>
          <a:bodyPr wrap="square" rtlCol="0">
            <a:spAutoFit/>
          </a:bodyPr>
          <a:lstStyle/>
          <a:p>
            <a:pPr algn="ctr"/>
            <a:r>
              <a:rPr lang="en-US" sz="2800" dirty="0">
                <a:latin typeface="+mj-lt"/>
              </a:rPr>
              <a:t>Semester-2</a:t>
            </a:r>
          </a:p>
        </p:txBody>
      </p:sp>
      <p:sp>
        <p:nvSpPr>
          <p:cNvPr id="14" name="TextBox 13"/>
          <p:cNvSpPr txBox="1"/>
          <p:nvPr/>
        </p:nvSpPr>
        <p:spPr>
          <a:xfrm>
            <a:off x="2743200" y="1524000"/>
            <a:ext cx="3124200" cy="523220"/>
          </a:xfrm>
          <a:prstGeom prst="rect">
            <a:avLst/>
          </a:prstGeom>
          <a:noFill/>
        </p:spPr>
        <p:txBody>
          <a:bodyPr wrap="square" rtlCol="0">
            <a:spAutoFit/>
          </a:bodyPr>
          <a:lstStyle/>
          <a:p>
            <a:pPr algn="ctr"/>
            <a:r>
              <a:rPr lang="en-US" sz="2800" dirty="0">
                <a:latin typeface="+mj-lt"/>
              </a:rPr>
              <a:t>Year: 2010-2011</a:t>
            </a:r>
          </a:p>
        </p:txBody>
      </p:sp>
      <p:sp>
        <p:nvSpPr>
          <p:cNvPr id="15" name="TextBox 14"/>
          <p:cNvSpPr txBox="1"/>
          <p:nvPr/>
        </p:nvSpPr>
        <p:spPr>
          <a:xfrm>
            <a:off x="2514600" y="2590800"/>
            <a:ext cx="3962400" cy="523220"/>
          </a:xfrm>
          <a:prstGeom prst="rect">
            <a:avLst/>
          </a:prstGeom>
          <a:noFill/>
        </p:spPr>
        <p:txBody>
          <a:bodyPr wrap="square" rtlCol="0">
            <a:spAutoFit/>
          </a:bodyPr>
          <a:lstStyle/>
          <a:p>
            <a:pPr algn="ctr"/>
            <a:r>
              <a:rPr lang="en-US" sz="2800" b="1" dirty="0"/>
              <a:t>“Organic Chemistry”</a:t>
            </a:r>
          </a:p>
        </p:txBody>
      </p:sp>
      <p:sp>
        <p:nvSpPr>
          <p:cNvPr id="16" name="TextBox 15"/>
          <p:cNvSpPr txBox="1"/>
          <p:nvPr/>
        </p:nvSpPr>
        <p:spPr>
          <a:xfrm>
            <a:off x="2438400" y="2057400"/>
            <a:ext cx="3810000" cy="523220"/>
          </a:xfrm>
          <a:prstGeom prst="rect">
            <a:avLst/>
          </a:prstGeom>
          <a:noFill/>
        </p:spPr>
        <p:txBody>
          <a:bodyPr wrap="square" rtlCol="0">
            <a:spAutoFit/>
          </a:bodyPr>
          <a:lstStyle/>
          <a:p>
            <a:pPr algn="ctr"/>
            <a:r>
              <a:rPr lang="en-US" sz="2800" dirty="0"/>
              <a:t>Paper: CHN-502</a:t>
            </a:r>
          </a:p>
        </p:txBody>
      </p:sp>
      <p:sp>
        <p:nvSpPr>
          <p:cNvPr id="17" name="TextBox 16"/>
          <p:cNvSpPr txBox="1"/>
          <p:nvPr/>
        </p:nvSpPr>
        <p:spPr>
          <a:xfrm>
            <a:off x="838200" y="3110805"/>
            <a:ext cx="7162800" cy="1384995"/>
          </a:xfrm>
          <a:prstGeom prst="rect">
            <a:avLst/>
          </a:prstGeom>
          <a:noFill/>
        </p:spPr>
        <p:txBody>
          <a:bodyPr wrap="square" rtlCol="0">
            <a:spAutoFit/>
          </a:bodyPr>
          <a:lstStyle/>
          <a:p>
            <a:pPr algn="ctr"/>
            <a:r>
              <a:rPr lang="en-US" sz="2800" dirty="0"/>
              <a:t>Unit:4 (B)</a:t>
            </a:r>
          </a:p>
          <a:p>
            <a:pPr algn="ctr"/>
            <a:r>
              <a:rPr lang="en-US" sz="2800" dirty="0"/>
              <a:t>Chapter Name :</a:t>
            </a:r>
          </a:p>
          <a:p>
            <a:pPr algn="ctr"/>
            <a:r>
              <a:rPr lang="en-US" sz="2800" b="1" dirty="0"/>
              <a:t>“Free Radical Reactions”</a:t>
            </a:r>
          </a:p>
        </p:txBody>
      </p:sp>
      <p:sp>
        <p:nvSpPr>
          <p:cNvPr id="18" name="TextBox 17"/>
          <p:cNvSpPr txBox="1"/>
          <p:nvPr/>
        </p:nvSpPr>
        <p:spPr>
          <a:xfrm>
            <a:off x="304800" y="4572000"/>
            <a:ext cx="8534400" cy="954107"/>
          </a:xfrm>
          <a:prstGeom prst="rect">
            <a:avLst/>
          </a:prstGeom>
          <a:noFill/>
        </p:spPr>
        <p:txBody>
          <a:bodyPr wrap="square" rtlCol="0">
            <a:spAutoFit/>
          </a:bodyPr>
          <a:lstStyle/>
          <a:p>
            <a:pPr algn="ctr"/>
            <a:r>
              <a:rPr lang="en-US" sz="2800" dirty="0"/>
              <a:t>Topic Name :</a:t>
            </a:r>
          </a:p>
          <a:p>
            <a:pPr algn="ctr"/>
            <a:r>
              <a:rPr lang="en-US" sz="2800" dirty="0"/>
              <a:t> </a:t>
            </a:r>
            <a:r>
              <a:rPr lang="en-US" sz="2800" b="1" dirty="0"/>
              <a:t>“ARYLATION REACTION”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4" name="Group 83"/>
          <p:cNvGrpSpPr/>
          <p:nvPr/>
        </p:nvGrpSpPr>
        <p:grpSpPr>
          <a:xfrm>
            <a:off x="990600" y="1806714"/>
            <a:ext cx="6934200" cy="1012686"/>
            <a:chOff x="990600" y="1447800"/>
            <a:chExt cx="6934200" cy="1012686"/>
          </a:xfrm>
        </p:grpSpPr>
        <p:grpSp>
          <p:nvGrpSpPr>
            <p:cNvPr id="72" name="Group 71"/>
            <p:cNvGrpSpPr/>
            <p:nvPr/>
          </p:nvGrpSpPr>
          <p:grpSpPr>
            <a:xfrm>
              <a:off x="990600" y="1600200"/>
              <a:ext cx="6781800" cy="860286"/>
              <a:chOff x="457200" y="609600"/>
              <a:chExt cx="6781800" cy="860286"/>
            </a:xfrm>
          </p:grpSpPr>
          <p:sp>
            <p:nvSpPr>
              <p:cNvPr id="64" name="TextBox 63"/>
              <p:cNvSpPr txBox="1"/>
              <p:nvPr/>
            </p:nvSpPr>
            <p:spPr>
              <a:xfrm>
                <a:off x="457200" y="762000"/>
                <a:ext cx="6781800" cy="707886"/>
              </a:xfrm>
              <a:prstGeom prst="rect">
                <a:avLst/>
              </a:prstGeom>
              <a:noFill/>
            </p:spPr>
            <p:txBody>
              <a:bodyPr wrap="square" rtlCol="0">
                <a:spAutoFit/>
              </a:bodyPr>
              <a:lstStyle/>
              <a:p>
                <a:r>
                  <a:rPr lang="en-US" sz="2000" dirty="0" err="1"/>
                  <a:t>Ar’H</a:t>
                </a:r>
                <a:r>
                  <a:rPr lang="en-US" sz="2000" dirty="0"/>
                  <a:t>     +    </a:t>
                </a:r>
                <a:r>
                  <a:rPr lang="en-US" sz="2000" dirty="0" err="1"/>
                  <a:t>ArN</a:t>
                </a:r>
                <a:r>
                  <a:rPr lang="en-US" sz="2000" baseline="-25000" dirty="0"/>
                  <a:t> 2</a:t>
                </a:r>
                <a:r>
                  <a:rPr lang="en-US" sz="2000" dirty="0"/>
                  <a:t>X</a:t>
                </a:r>
              </a:p>
              <a:p>
                <a:endParaRPr lang="en-US" sz="2000" dirty="0"/>
              </a:p>
            </p:txBody>
          </p:sp>
          <p:sp>
            <p:nvSpPr>
              <p:cNvPr id="70" name="Flowchart: Connector 69"/>
              <p:cNvSpPr/>
              <p:nvPr/>
            </p:nvSpPr>
            <p:spPr>
              <a:xfrm>
                <a:off x="1828800" y="609600"/>
                <a:ext cx="228600" cy="228600"/>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a:t>+</a:t>
                </a:r>
              </a:p>
            </p:txBody>
          </p:sp>
          <p:sp>
            <p:nvSpPr>
              <p:cNvPr id="71" name="Flowchart: Connector 70"/>
              <p:cNvSpPr/>
              <p:nvPr/>
            </p:nvSpPr>
            <p:spPr>
              <a:xfrm>
                <a:off x="2133600" y="609600"/>
                <a:ext cx="228600" cy="228600"/>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a:t>-</a:t>
                </a:r>
              </a:p>
            </p:txBody>
          </p:sp>
        </p:grpSp>
        <p:grpSp>
          <p:nvGrpSpPr>
            <p:cNvPr id="77" name="Group 76"/>
            <p:cNvGrpSpPr/>
            <p:nvPr/>
          </p:nvGrpSpPr>
          <p:grpSpPr>
            <a:xfrm>
              <a:off x="5181600" y="1752600"/>
              <a:ext cx="2743200" cy="400110"/>
              <a:chOff x="3200400" y="1009710"/>
              <a:chExt cx="2743200" cy="400110"/>
            </a:xfrm>
          </p:grpSpPr>
          <p:sp>
            <p:nvSpPr>
              <p:cNvPr id="78" name="TextBox 77"/>
              <p:cNvSpPr txBox="1"/>
              <p:nvPr/>
            </p:nvSpPr>
            <p:spPr>
              <a:xfrm>
                <a:off x="3200400" y="1009710"/>
                <a:ext cx="2743200" cy="400110"/>
              </a:xfrm>
              <a:prstGeom prst="rect">
                <a:avLst/>
              </a:prstGeom>
              <a:noFill/>
            </p:spPr>
            <p:txBody>
              <a:bodyPr wrap="square" rtlCol="0">
                <a:spAutoFit/>
              </a:bodyPr>
              <a:lstStyle/>
              <a:p>
                <a:r>
                  <a:rPr lang="en-US" sz="2000" dirty="0" err="1"/>
                  <a:t>Ar</a:t>
                </a:r>
                <a:r>
                  <a:rPr lang="en-US" sz="2000" dirty="0"/>
                  <a:t>      </a:t>
                </a:r>
                <a:r>
                  <a:rPr lang="en-US" sz="2000" dirty="0" err="1"/>
                  <a:t>Ar</a:t>
                </a:r>
                <a:r>
                  <a:rPr lang="en-US" sz="2000" dirty="0"/>
                  <a:t>’</a:t>
                </a:r>
              </a:p>
            </p:txBody>
          </p:sp>
          <p:cxnSp>
            <p:nvCxnSpPr>
              <p:cNvPr id="79" name="Straight Connector 78"/>
              <p:cNvCxnSpPr/>
              <p:nvPr/>
            </p:nvCxnSpPr>
            <p:spPr>
              <a:xfrm>
                <a:off x="3505200" y="12192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1" name="Straight Arrow Connector 80"/>
            <p:cNvCxnSpPr/>
            <p:nvPr/>
          </p:nvCxnSpPr>
          <p:spPr>
            <a:xfrm>
              <a:off x="3048000" y="1979612"/>
              <a:ext cx="19050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3429000" y="1611868"/>
              <a:ext cx="1447800" cy="369332"/>
            </a:xfrm>
            <a:prstGeom prst="rect">
              <a:avLst/>
            </a:prstGeom>
            <a:noFill/>
          </p:spPr>
          <p:txBody>
            <a:bodyPr wrap="square" rtlCol="0">
              <a:spAutoFit/>
            </a:bodyPr>
            <a:lstStyle/>
            <a:p>
              <a:r>
                <a:rPr lang="en-US" dirty="0"/>
                <a:t>OH</a:t>
              </a:r>
            </a:p>
          </p:txBody>
        </p:sp>
        <p:sp>
          <p:nvSpPr>
            <p:cNvPr id="83" name="Flowchart: Connector 82"/>
            <p:cNvSpPr/>
            <p:nvPr/>
          </p:nvSpPr>
          <p:spPr>
            <a:xfrm>
              <a:off x="3581400" y="1447800"/>
              <a:ext cx="228600" cy="228600"/>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a:t>-</a:t>
              </a:r>
            </a:p>
          </p:txBody>
        </p:sp>
      </p:grpSp>
      <p:sp>
        <p:nvSpPr>
          <p:cNvPr id="85" name="TextBox 84"/>
          <p:cNvSpPr txBox="1"/>
          <p:nvPr/>
        </p:nvSpPr>
        <p:spPr>
          <a:xfrm>
            <a:off x="457200" y="95071"/>
            <a:ext cx="8305800" cy="1200329"/>
          </a:xfrm>
          <a:prstGeom prst="rect">
            <a:avLst/>
          </a:prstGeom>
          <a:noFill/>
        </p:spPr>
        <p:txBody>
          <a:bodyPr wrap="square" rtlCol="0">
            <a:spAutoFit/>
          </a:bodyPr>
          <a:lstStyle/>
          <a:p>
            <a:pPr algn="ctr"/>
            <a:r>
              <a:rPr lang="en-US" sz="3600" b="1" dirty="0"/>
              <a:t>ARYLATION OF AROMATIC COMPOUNDS BY DIAZONIUM SALTS</a:t>
            </a:r>
          </a:p>
        </p:txBody>
      </p:sp>
      <p:sp>
        <p:nvSpPr>
          <p:cNvPr id="86" name="TextBox 85"/>
          <p:cNvSpPr txBox="1"/>
          <p:nvPr/>
        </p:nvSpPr>
        <p:spPr>
          <a:xfrm>
            <a:off x="533400" y="2971800"/>
            <a:ext cx="8077200" cy="2246769"/>
          </a:xfrm>
          <a:prstGeom prst="rect">
            <a:avLst/>
          </a:prstGeom>
          <a:noFill/>
        </p:spPr>
        <p:txBody>
          <a:bodyPr wrap="square" rtlCol="0">
            <a:spAutoFit/>
          </a:bodyPr>
          <a:lstStyle/>
          <a:p>
            <a:pPr algn="just"/>
            <a:r>
              <a:rPr lang="en-US" sz="2000" dirty="0"/>
              <a:t>When diazonium salt solution is made alkaline, the aryl portion of the diazonium salts can couple with another aromatic ring. This reaction is known as the </a:t>
            </a:r>
            <a:r>
              <a:rPr lang="en-US" sz="2000" b="1" dirty="0">
                <a:solidFill>
                  <a:srgbClr val="C00000"/>
                </a:solidFill>
              </a:rPr>
              <a:t>Gomberg or Gomberg-Bachmann reaction</a:t>
            </a:r>
            <a:r>
              <a:rPr lang="en-US" sz="2000" dirty="0"/>
              <a:t>, and has been performed on several types of </a:t>
            </a:r>
            <a:r>
              <a:rPr lang="en-US" sz="2000" b="1" dirty="0">
                <a:solidFill>
                  <a:srgbClr val="002060"/>
                </a:solidFill>
              </a:rPr>
              <a:t>aromatic rings and or quinones</a:t>
            </a:r>
            <a:r>
              <a:rPr lang="en-US" sz="2000" dirty="0"/>
              <a:t>. When the Gomberg-Bachmann reaction is performed intramolecularly, either by the alkaline solution or by the copper ion procedure, it is called </a:t>
            </a:r>
            <a:r>
              <a:rPr lang="en-US" sz="2000" b="1" dirty="0" err="1">
                <a:solidFill>
                  <a:schemeClr val="accent2">
                    <a:lumMod val="75000"/>
                  </a:schemeClr>
                </a:solidFill>
              </a:rPr>
              <a:t>Pschorr</a:t>
            </a:r>
            <a:r>
              <a:rPr lang="en-US" sz="2000" b="1" dirty="0">
                <a:solidFill>
                  <a:schemeClr val="accent2">
                    <a:lumMod val="75000"/>
                  </a:schemeClr>
                </a:solidFill>
              </a:rPr>
              <a:t> ring closure.</a:t>
            </a:r>
          </a:p>
        </p:txBody>
      </p:sp>
      <p:grpSp>
        <p:nvGrpSpPr>
          <p:cNvPr id="87" name="Group 86"/>
          <p:cNvGrpSpPr/>
          <p:nvPr/>
        </p:nvGrpSpPr>
        <p:grpSpPr>
          <a:xfrm>
            <a:off x="1676400" y="5040868"/>
            <a:ext cx="1600200" cy="859870"/>
            <a:chOff x="1295400" y="4659868"/>
            <a:chExt cx="1600200" cy="859870"/>
          </a:xfrm>
        </p:grpSpPr>
        <p:grpSp>
          <p:nvGrpSpPr>
            <p:cNvPr id="88" name="Group 39"/>
            <p:cNvGrpSpPr/>
            <p:nvPr/>
          </p:nvGrpSpPr>
          <p:grpSpPr>
            <a:xfrm>
              <a:off x="1295400" y="4876800"/>
              <a:ext cx="1600200" cy="642938"/>
              <a:chOff x="1295400" y="4876800"/>
              <a:chExt cx="1600200" cy="642938"/>
            </a:xfrm>
          </p:grpSpPr>
          <p:graphicFrame>
            <p:nvGraphicFramePr>
              <p:cNvPr id="90" name="Object 2"/>
              <p:cNvGraphicFramePr>
                <a:graphicFrameLocks noChangeAspect="1"/>
              </p:cNvGraphicFramePr>
              <p:nvPr/>
            </p:nvGraphicFramePr>
            <p:xfrm>
              <a:off x="1295400" y="4876800"/>
              <a:ext cx="576263" cy="642937"/>
            </p:xfrm>
            <a:graphic>
              <a:graphicData uri="http://schemas.openxmlformats.org/presentationml/2006/ole">
                <mc:AlternateContent xmlns:mc="http://schemas.openxmlformats.org/markup-compatibility/2006">
                  <mc:Choice xmlns:v="urn:schemas-microsoft-com:vml" Requires="v">
                    <p:oleObj name="ChemSketch" r:id="rId2" imgW="576000" imgH="642960" progId="ACD.ChemSketch.20">
                      <p:embed/>
                    </p:oleObj>
                  </mc:Choice>
                  <mc:Fallback>
                    <p:oleObj name="ChemSketch" r:id="rId2" imgW="576000" imgH="642960" progId="ACD.ChemSketch.20">
                      <p:embed/>
                      <p:pic>
                        <p:nvPicPr>
                          <p:cNvPr id="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4876800"/>
                            <a:ext cx="576263" cy="642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1" name="Object 3"/>
              <p:cNvGraphicFramePr>
                <a:graphicFrameLocks noChangeAspect="1"/>
              </p:cNvGraphicFramePr>
              <p:nvPr/>
            </p:nvGraphicFramePr>
            <p:xfrm>
              <a:off x="2319337" y="4876800"/>
              <a:ext cx="576263" cy="642938"/>
            </p:xfrm>
            <a:graphic>
              <a:graphicData uri="http://schemas.openxmlformats.org/presentationml/2006/ole">
                <mc:AlternateContent xmlns:mc="http://schemas.openxmlformats.org/markup-compatibility/2006">
                  <mc:Choice xmlns:v="urn:schemas-microsoft-com:vml" Requires="v">
                    <p:oleObj name="ChemSketch" r:id="rId4" imgW="576000" imgH="642960" progId="ACD.ChemSketch.20">
                      <p:embed/>
                    </p:oleObj>
                  </mc:Choice>
                  <mc:Fallback>
                    <p:oleObj name="ChemSketch" r:id="rId4" imgW="576000" imgH="642960" progId="ACD.ChemSketch.20">
                      <p:embed/>
                      <p:pic>
                        <p:nvPicPr>
                          <p:cNvPr id="0"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9337" y="4876800"/>
                            <a:ext cx="576263" cy="642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92" name="Straight Connector 91"/>
              <p:cNvCxnSpPr/>
              <p:nvPr/>
            </p:nvCxnSpPr>
            <p:spPr>
              <a:xfrm rot="5400000" flipH="1" flipV="1">
                <a:off x="1828800" y="48768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rot="16200000" flipH="1">
                <a:off x="2209800" y="48768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16200000" flipH="1">
                <a:off x="1828800" y="53340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9" name="TextBox 88"/>
            <p:cNvSpPr txBox="1"/>
            <p:nvPr/>
          </p:nvSpPr>
          <p:spPr>
            <a:xfrm>
              <a:off x="1752600" y="4659868"/>
              <a:ext cx="762000" cy="369332"/>
            </a:xfrm>
            <a:prstGeom prst="rect">
              <a:avLst/>
            </a:prstGeom>
            <a:noFill/>
          </p:spPr>
          <p:txBody>
            <a:bodyPr wrap="square" rtlCol="0">
              <a:spAutoFit/>
            </a:bodyPr>
            <a:lstStyle/>
            <a:p>
              <a:pPr algn="ctr"/>
              <a:r>
                <a:rPr lang="en-US" dirty="0"/>
                <a:t>Z</a:t>
              </a:r>
            </a:p>
          </p:txBody>
        </p:sp>
      </p:grpSp>
      <p:grpSp>
        <p:nvGrpSpPr>
          <p:cNvPr id="95" name="Group 94"/>
          <p:cNvGrpSpPr/>
          <p:nvPr/>
        </p:nvGrpSpPr>
        <p:grpSpPr>
          <a:xfrm>
            <a:off x="5715000" y="5029200"/>
            <a:ext cx="1600200" cy="859870"/>
            <a:chOff x="5334000" y="4648200"/>
            <a:chExt cx="1600200" cy="859870"/>
          </a:xfrm>
        </p:grpSpPr>
        <p:cxnSp>
          <p:nvCxnSpPr>
            <p:cNvPr id="96" name="Straight Connector 95"/>
            <p:cNvCxnSpPr/>
            <p:nvPr/>
          </p:nvCxnSpPr>
          <p:spPr>
            <a:xfrm>
              <a:off x="5867400" y="5334000"/>
              <a:ext cx="533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7" name="Group 55"/>
            <p:cNvGrpSpPr/>
            <p:nvPr/>
          </p:nvGrpSpPr>
          <p:grpSpPr>
            <a:xfrm>
              <a:off x="5334000" y="4648200"/>
              <a:ext cx="1600200" cy="859870"/>
              <a:chOff x="1295400" y="4659868"/>
              <a:chExt cx="1600200" cy="859870"/>
            </a:xfrm>
          </p:grpSpPr>
          <p:grpSp>
            <p:nvGrpSpPr>
              <p:cNvPr id="98" name="Group 39"/>
              <p:cNvGrpSpPr/>
              <p:nvPr/>
            </p:nvGrpSpPr>
            <p:grpSpPr>
              <a:xfrm>
                <a:off x="1295400" y="4876800"/>
                <a:ext cx="1600200" cy="642938"/>
                <a:chOff x="1295400" y="4876800"/>
                <a:chExt cx="1600200" cy="642938"/>
              </a:xfrm>
            </p:grpSpPr>
            <p:graphicFrame>
              <p:nvGraphicFramePr>
                <p:cNvPr id="100" name="Object 2"/>
                <p:cNvGraphicFramePr>
                  <a:graphicFrameLocks noChangeAspect="1"/>
                </p:cNvGraphicFramePr>
                <p:nvPr/>
              </p:nvGraphicFramePr>
              <p:xfrm>
                <a:off x="1295400" y="4876800"/>
                <a:ext cx="576263" cy="642937"/>
              </p:xfrm>
              <a:graphic>
                <a:graphicData uri="http://schemas.openxmlformats.org/presentationml/2006/ole">
                  <mc:AlternateContent xmlns:mc="http://schemas.openxmlformats.org/markup-compatibility/2006">
                    <mc:Choice xmlns:v="urn:schemas-microsoft-com:vml" Requires="v">
                      <p:oleObj name="ChemSketch" r:id="rId6" imgW="576000" imgH="642960" progId="ACD.ChemSketch.20">
                        <p:embed/>
                      </p:oleObj>
                    </mc:Choice>
                    <mc:Fallback>
                      <p:oleObj name="ChemSketch" r:id="rId6" imgW="576000" imgH="642960" progId="ACD.ChemSketch.20">
                        <p:embed/>
                        <p:pic>
                          <p:nvPicPr>
                            <p:cNvPr id="0"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4876800"/>
                              <a:ext cx="576263" cy="642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1" name="Object 3"/>
                <p:cNvGraphicFramePr>
                  <a:graphicFrameLocks noChangeAspect="1"/>
                </p:cNvGraphicFramePr>
                <p:nvPr/>
              </p:nvGraphicFramePr>
              <p:xfrm>
                <a:off x="2319337" y="4876800"/>
                <a:ext cx="576263" cy="642938"/>
              </p:xfrm>
              <a:graphic>
                <a:graphicData uri="http://schemas.openxmlformats.org/presentationml/2006/ole">
                  <mc:AlternateContent xmlns:mc="http://schemas.openxmlformats.org/markup-compatibility/2006">
                    <mc:Choice xmlns:v="urn:schemas-microsoft-com:vml" Requires="v">
                      <p:oleObj name="ChemSketch" r:id="rId7" imgW="576000" imgH="642960" progId="ACD.ChemSketch.20">
                        <p:embed/>
                      </p:oleObj>
                    </mc:Choice>
                    <mc:Fallback>
                      <p:oleObj name="ChemSketch" r:id="rId7" imgW="576000" imgH="642960" progId="ACD.ChemSketch.20">
                        <p:embed/>
                        <p:pic>
                          <p:nvPicPr>
                            <p:cNvPr id="0"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9337" y="4876800"/>
                              <a:ext cx="576263" cy="642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102" name="Straight Connector 101"/>
                <p:cNvCxnSpPr/>
                <p:nvPr/>
              </p:nvCxnSpPr>
              <p:spPr>
                <a:xfrm rot="5400000" flipH="1" flipV="1">
                  <a:off x="1828800" y="48768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rot="16200000" flipH="1">
                  <a:off x="2209800" y="4876800"/>
                  <a:ext cx="152400" cy="152400"/>
                </a:xfrm>
                <a:prstGeom prst="line">
                  <a:avLst/>
                </a:prstGeom>
              </p:spPr>
              <p:style>
                <a:lnRef idx="1">
                  <a:schemeClr val="accent1"/>
                </a:lnRef>
                <a:fillRef idx="0">
                  <a:schemeClr val="accent1"/>
                </a:fillRef>
                <a:effectRef idx="0">
                  <a:schemeClr val="accent1"/>
                </a:effectRef>
                <a:fontRef idx="minor">
                  <a:schemeClr val="tx1"/>
                </a:fontRef>
              </p:style>
            </p:cxnSp>
          </p:grpSp>
          <p:sp>
            <p:nvSpPr>
              <p:cNvPr id="99" name="TextBox 98"/>
              <p:cNvSpPr txBox="1"/>
              <p:nvPr/>
            </p:nvSpPr>
            <p:spPr>
              <a:xfrm>
                <a:off x="1752600" y="4659868"/>
                <a:ext cx="762000" cy="369332"/>
              </a:xfrm>
              <a:prstGeom prst="rect">
                <a:avLst/>
              </a:prstGeom>
              <a:noFill/>
            </p:spPr>
            <p:txBody>
              <a:bodyPr wrap="square" rtlCol="0">
                <a:spAutoFit/>
              </a:bodyPr>
              <a:lstStyle/>
              <a:p>
                <a:pPr algn="ctr"/>
                <a:r>
                  <a:rPr lang="en-US" dirty="0"/>
                  <a:t>Z</a:t>
                </a:r>
              </a:p>
            </p:txBody>
          </p:sp>
        </p:grpSp>
      </p:grpSp>
      <p:cxnSp>
        <p:nvCxnSpPr>
          <p:cNvPr id="105" name="Straight Arrow Connector 104"/>
          <p:cNvCxnSpPr/>
          <p:nvPr/>
        </p:nvCxnSpPr>
        <p:spPr>
          <a:xfrm>
            <a:off x="3810000" y="5486400"/>
            <a:ext cx="1219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6" name="TextBox 105"/>
          <p:cNvSpPr txBox="1"/>
          <p:nvPr/>
        </p:nvSpPr>
        <p:spPr>
          <a:xfrm>
            <a:off x="2590800" y="6267271"/>
            <a:ext cx="6324600" cy="1200329"/>
          </a:xfrm>
          <a:prstGeom prst="rect">
            <a:avLst/>
          </a:prstGeom>
          <a:noFill/>
        </p:spPr>
        <p:txBody>
          <a:bodyPr wrap="square" rtlCol="0">
            <a:spAutoFit/>
          </a:bodyPr>
          <a:lstStyle/>
          <a:p>
            <a:r>
              <a:rPr lang="en-US" b="1" dirty="0"/>
              <a:t>[Z       CH      </a:t>
            </a:r>
            <a:r>
              <a:rPr lang="en-US" b="1" dirty="0" err="1"/>
              <a:t>CH</a:t>
            </a:r>
            <a:r>
              <a:rPr lang="en-US" b="1" dirty="0"/>
              <a:t>,  CH</a:t>
            </a:r>
            <a:r>
              <a:rPr lang="en-US" b="1" baseline="-25000" dirty="0"/>
              <a:t> 2</a:t>
            </a:r>
            <a:r>
              <a:rPr lang="en-US" b="1" dirty="0"/>
              <a:t>CH</a:t>
            </a:r>
            <a:r>
              <a:rPr lang="en-US" b="1" baseline="-25000" dirty="0"/>
              <a:t> 2</a:t>
            </a:r>
            <a:r>
              <a:rPr lang="en-US" b="1" dirty="0"/>
              <a:t>,  NH,  C       O, CH</a:t>
            </a:r>
            <a:r>
              <a:rPr lang="en-US" b="1" baseline="-25000" dirty="0"/>
              <a:t>2</a:t>
            </a:r>
            <a:r>
              <a:rPr lang="en-US" b="1" dirty="0"/>
              <a:t>]</a:t>
            </a:r>
          </a:p>
          <a:p>
            <a:endParaRPr lang="en-US" b="1" dirty="0"/>
          </a:p>
          <a:p>
            <a:endParaRPr lang="en-US" b="1" dirty="0"/>
          </a:p>
          <a:p>
            <a:endParaRPr lang="en-US" b="1" dirty="0"/>
          </a:p>
        </p:txBody>
      </p:sp>
      <p:cxnSp>
        <p:nvCxnSpPr>
          <p:cNvPr id="108" name="Straight Connector 107"/>
          <p:cNvCxnSpPr/>
          <p:nvPr/>
        </p:nvCxnSpPr>
        <p:spPr>
          <a:xfrm>
            <a:off x="2895600" y="6477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2895600" y="64008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3505200" y="6477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3505200" y="64008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5791200" y="64008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5791200" y="6477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TextBox 113"/>
          <p:cNvSpPr txBox="1"/>
          <p:nvPr/>
        </p:nvSpPr>
        <p:spPr>
          <a:xfrm>
            <a:off x="2362200" y="5791200"/>
            <a:ext cx="457200" cy="369332"/>
          </a:xfrm>
          <a:prstGeom prst="rect">
            <a:avLst/>
          </a:prstGeom>
          <a:noFill/>
        </p:spPr>
        <p:txBody>
          <a:bodyPr wrap="square" rtlCol="0">
            <a:spAutoFit/>
          </a:bodyPr>
          <a:lstStyle/>
          <a:p>
            <a:r>
              <a:rPr lang="en-US" dirty="0"/>
              <a:t>N</a:t>
            </a:r>
            <a:r>
              <a:rPr lang="en-US" baseline="-25000" dirty="0"/>
              <a:t> 2</a:t>
            </a:r>
            <a:endParaRPr lang="en-US" dirty="0"/>
          </a:p>
        </p:txBody>
      </p:sp>
      <p:sp>
        <p:nvSpPr>
          <p:cNvPr id="115" name="Flowchart: Connector 114"/>
          <p:cNvSpPr/>
          <p:nvPr/>
        </p:nvSpPr>
        <p:spPr>
          <a:xfrm>
            <a:off x="2438400" y="5638800"/>
            <a:ext cx="228600" cy="228600"/>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a:t>+</a:t>
            </a:r>
          </a:p>
        </p:txBody>
      </p:sp>
      <mc:AlternateContent xmlns:mc="http://schemas.openxmlformats.org/markup-compatibility/2006" xmlns:p14="http://schemas.microsoft.com/office/powerpoint/2010/main" xmlns:aink="http://schemas.microsoft.com/office/drawing/2016/ink">
        <mc:Choice Requires="p14 aink">
          <p:contentPart p14:bwMode="auto" r:id="rId8">
            <p14:nvContentPartPr>
              <p14:cNvPr id="2" name="Ink 1">
                <a:extLst>
                  <a:ext uri="{FF2B5EF4-FFF2-40B4-BE49-F238E27FC236}">
                    <a16:creationId xmlns:a16="http://schemas.microsoft.com/office/drawing/2014/main" id="{9DF0BE5C-24A2-4161-AD87-A1A8F0FB88B7}"/>
                  </a:ext>
                </a:extLst>
              </p14:cNvPr>
              <p14:cNvContentPartPr/>
              <p14:nvPr/>
            </p14:nvContentPartPr>
            <p14:xfrm>
              <a:off x="961806" y="300524"/>
              <a:ext cx="360" cy="360"/>
            </p14:xfrm>
          </p:contentPart>
        </mc:Choice>
        <mc:Fallback xmlns="">
          <p:pic>
            <p:nvPicPr>
              <p:cNvPr id="2" name="Ink 1">
                <a:extLst>
                  <a:ext uri="{FF2B5EF4-FFF2-40B4-BE49-F238E27FC236}">
                    <a16:creationId xmlns:a16="http://schemas.microsoft.com/office/drawing/2014/main" id="{9DF0BE5C-24A2-4161-AD87-A1A8F0FB88B7}"/>
                  </a:ext>
                </a:extLst>
              </p:cNvPr>
              <p:cNvPicPr/>
              <p:nvPr/>
            </p:nvPicPr>
            <p:blipFill>
              <a:blip r:embed="rId10"/>
              <a:stretch>
                <a:fillRect/>
              </a:stretch>
            </p:blipFill>
            <p:spPr>
              <a:xfrm>
                <a:off x="944166" y="192524"/>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1">
            <p14:nvContentPartPr>
              <p14:cNvPr id="3" name="Ink 2">
                <a:extLst>
                  <a:ext uri="{FF2B5EF4-FFF2-40B4-BE49-F238E27FC236}">
                    <a16:creationId xmlns:a16="http://schemas.microsoft.com/office/drawing/2014/main" id="{826D24CC-CC20-4839-8260-96CA0790E582}"/>
                  </a:ext>
                </a:extLst>
              </p14:cNvPr>
              <p14:cNvContentPartPr/>
              <p14:nvPr/>
            </p14:nvContentPartPr>
            <p14:xfrm>
              <a:off x="1587846" y="649364"/>
              <a:ext cx="360" cy="360"/>
            </p14:xfrm>
          </p:contentPart>
        </mc:Choice>
        <mc:Fallback xmlns="">
          <p:pic>
            <p:nvPicPr>
              <p:cNvPr id="3" name="Ink 2">
                <a:extLst>
                  <a:ext uri="{FF2B5EF4-FFF2-40B4-BE49-F238E27FC236}">
                    <a16:creationId xmlns:a16="http://schemas.microsoft.com/office/drawing/2014/main" id="{826D24CC-CC20-4839-8260-96CA0790E582}"/>
                  </a:ext>
                </a:extLst>
              </p:cNvPr>
              <p:cNvPicPr/>
              <p:nvPr/>
            </p:nvPicPr>
            <p:blipFill>
              <a:blip r:embed="rId12"/>
              <a:stretch>
                <a:fillRect/>
              </a:stretch>
            </p:blipFill>
            <p:spPr>
              <a:xfrm>
                <a:off x="1569846" y="541364"/>
                <a:ext cx="36000" cy="216000"/>
              </a:xfrm>
              <a:prstGeom prst="rect">
                <a:avLst/>
              </a:prstGeom>
            </p:spPr>
          </p:pic>
        </mc:Fallback>
      </mc:AlternateContent>
      <p:grpSp>
        <p:nvGrpSpPr>
          <p:cNvPr id="8" name="Group 7">
            <a:extLst>
              <a:ext uri="{FF2B5EF4-FFF2-40B4-BE49-F238E27FC236}">
                <a16:creationId xmlns:a16="http://schemas.microsoft.com/office/drawing/2014/main" id="{64BFA291-F7FB-4611-8FD2-3AB05BF0671E}"/>
              </a:ext>
            </a:extLst>
          </p:cNvPr>
          <p:cNvGrpSpPr/>
          <p:nvPr/>
        </p:nvGrpSpPr>
        <p:grpSpPr>
          <a:xfrm>
            <a:off x="2478126" y="2381684"/>
            <a:ext cx="360" cy="360"/>
            <a:chOff x="2478126" y="2381684"/>
            <a:chExt cx="360" cy="360"/>
          </a:xfrm>
        </p:grpSpPr>
        <mc:AlternateContent xmlns:mc="http://schemas.openxmlformats.org/markup-compatibility/2006" xmlns:p14="http://schemas.microsoft.com/office/powerpoint/2010/main" xmlns:aink="http://schemas.microsoft.com/office/drawing/2016/ink">
          <mc:Choice Requires="p14 aink">
            <p:contentPart p14:bwMode="auto" r:id="rId13">
              <p14:nvContentPartPr>
                <p14:cNvPr id="4" name="Ink 3">
                  <a:extLst>
                    <a:ext uri="{FF2B5EF4-FFF2-40B4-BE49-F238E27FC236}">
                      <a16:creationId xmlns:a16="http://schemas.microsoft.com/office/drawing/2014/main" id="{D35E3BC1-0DEB-468E-8C47-3485DB192593}"/>
                    </a:ext>
                  </a:extLst>
                </p14:cNvPr>
                <p14:cNvContentPartPr/>
                <p14:nvPr/>
              </p14:nvContentPartPr>
              <p14:xfrm>
                <a:off x="2478126" y="2381684"/>
                <a:ext cx="360" cy="360"/>
              </p14:xfrm>
            </p:contentPart>
          </mc:Choice>
          <mc:Fallback xmlns="">
            <p:pic>
              <p:nvPicPr>
                <p:cNvPr id="4" name="Ink 3">
                  <a:extLst>
                    <a:ext uri="{FF2B5EF4-FFF2-40B4-BE49-F238E27FC236}">
                      <a16:creationId xmlns:a16="http://schemas.microsoft.com/office/drawing/2014/main" id="{D35E3BC1-0DEB-468E-8C47-3485DB192593}"/>
                    </a:ext>
                  </a:extLst>
                </p:cNvPr>
                <p:cNvPicPr/>
                <p:nvPr/>
              </p:nvPicPr>
              <p:blipFill>
                <a:blip r:embed="rId14"/>
                <a:stretch>
                  <a:fillRect/>
                </a:stretch>
              </p:blipFill>
              <p:spPr>
                <a:xfrm>
                  <a:off x="2460126" y="2274044"/>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5">
              <p14:nvContentPartPr>
                <p14:cNvPr id="5" name="Ink 4">
                  <a:extLst>
                    <a:ext uri="{FF2B5EF4-FFF2-40B4-BE49-F238E27FC236}">
                      <a16:creationId xmlns:a16="http://schemas.microsoft.com/office/drawing/2014/main" id="{CDDD365C-06AB-404B-BF86-0C1295AA1F43}"/>
                    </a:ext>
                  </a:extLst>
                </p14:cNvPr>
                <p14:cNvContentPartPr/>
                <p14:nvPr/>
              </p14:nvContentPartPr>
              <p14:xfrm>
                <a:off x="2478126" y="2381684"/>
                <a:ext cx="360" cy="360"/>
              </p14:xfrm>
            </p:contentPart>
          </mc:Choice>
          <mc:Fallback xmlns="">
            <p:pic>
              <p:nvPicPr>
                <p:cNvPr id="5" name="Ink 4">
                  <a:extLst>
                    <a:ext uri="{FF2B5EF4-FFF2-40B4-BE49-F238E27FC236}">
                      <a16:creationId xmlns:a16="http://schemas.microsoft.com/office/drawing/2014/main" id="{CDDD365C-06AB-404B-BF86-0C1295AA1F43}"/>
                    </a:ext>
                  </a:extLst>
                </p:cNvPr>
                <p:cNvPicPr/>
                <p:nvPr/>
              </p:nvPicPr>
              <p:blipFill>
                <a:blip r:embed="rId14"/>
                <a:stretch>
                  <a:fillRect/>
                </a:stretch>
              </p:blipFill>
              <p:spPr>
                <a:xfrm>
                  <a:off x="2460126" y="2274044"/>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6">
              <p14:nvContentPartPr>
                <p14:cNvPr id="7" name="Ink 6">
                  <a:extLst>
                    <a:ext uri="{FF2B5EF4-FFF2-40B4-BE49-F238E27FC236}">
                      <a16:creationId xmlns:a16="http://schemas.microsoft.com/office/drawing/2014/main" id="{7AE8C4EC-5975-46AE-8AA4-637602F973A1}"/>
                    </a:ext>
                  </a:extLst>
                </p14:cNvPr>
                <p14:cNvContentPartPr/>
                <p14:nvPr/>
              </p14:nvContentPartPr>
              <p14:xfrm>
                <a:off x="2478126" y="2381684"/>
                <a:ext cx="360" cy="360"/>
              </p14:xfrm>
            </p:contentPart>
          </mc:Choice>
          <mc:Fallback xmlns="">
            <p:pic>
              <p:nvPicPr>
                <p:cNvPr id="7" name="Ink 6">
                  <a:extLst>
                    <a:ext uri="{FF2B5EF4-FFF2-40B4-BE49-F238E27FC236}">
                      <a16:creationId xmlns:a16="http://schemas.microsoft.com/office/drawing/2014/main" id="{7AE8C4EC-5975-46AE-8AA4-637602F973A1}"/>
                    </a:ext>
                  </a:extLst>
                </p:cNvPr>
                <p:cNvPicPr/>
                <p:nvPr/>
              </p:nvPicPr>
              <p:blipFill>
                <a:blip r:embed="rId14"/>
                <a:stretch>
                  <a:fillRect/>
                </a:stretch>
              </p:blipFill>
              <p:spPr>
                <a:xfrm>
                  <a:off x="2460126" y="2274044"/>
                  <a:ext cx="36000" cy="216000"/>
                </a:xfrm>
                <a:prstGeom prst="rect">
                  <a:avLst/>
                </a:prstGeom>
              </p:spPr>
            </p:pic>
          </mc:Fallback>
        </mc:AlternateContent>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62580"/>
            <a:ext cx="8763000" cy="523220"/>
          </a:xfrm>
          <a:prstGeom prst="rect">
            <a:avLst/>
          </a:prstGeom>
          <a:noFill/>
        </p:spPr>
        <p:txBody>
          <a:bodyPr wrap="square" rtlCol="0">
            <a:spAutoFit/>
          </a:bodyPr>
          <a:lstStyle/>
          <a:p>
            <a:pPr algn="ctr"/>
            <a:r>
              <a:rPr lang="en-US" sz="2800" b="1" dirty="0">
                <a:solidFill>
                  <a:schemeClr val="accent6">
                    <a:lumMod val="75000"/>
                  </a:schemeClr>
                </a:solidFill>
              </a:rPr>
              <a:t>Mechanism of Gomberg or Gomberg-Bachmann reaction:</a:t>
            </a:r>
          </a:p>
        </p:txBody>
      </p:sp>
      <p:grpSp>
        <p:nvGrpSpPr>
          <p:cNvPr id="10" name="Group 9"/>
          <p:cNvGrpSpPr/>
          <p:nvPr/>
        </p:nvGrpSpPr>
        <p:grpSpPr>
          <a:xfrm>
            <a:off x="304800" y="1291389"/>
            <a:ext cx="6781800" cy="852845"/>
            <a:chOff x="990600" y="1905000"/>
            <a:chExt cx="6781800" cy="852845"/>
          </a:xfrm>
        </p:grpSpPr>
        <p:sp>
          <p:nvSpPr>
            <p:cNvPr id="4" name="TextBox 3"/>
            <p:cNvSpPr txBox="1"/>
            <p:nvPr/>
          </p:nvSpPr>
          <p:spPr>
            <a:xfrm>
              <a:off x="990600" y="2111514"/>
              <a:ext cx="6781800" cy="646331"/>
            </a:xfrm>
            <a:prstGeom prst="rect">
              <a:avLst/>
            </a:prstGeom>
            <a:noFill/>
          </p:spPr>
          <p:txBody>
            <a:bodyPr wrap="square" rtlCol="0">
              <a:spAutoFit/>
            </a:bodyPr>
            <a:lstStyle/>
            <a:p>
              <a:r>
                <a:rPr lang="en-US" dirty="0"/>
                <a:t> </a:t>
              </a:r>
              <a:r>
                <a:rPr lang="en-US" dirty="0" err="1"/>
                <a:t>ArN</a:t>
              </a:r>
              <a:r>
                <a:rPr lang="en-US" baseline="-25000" dirty="0"/>
                <a:t> 2</a:t>
              </a:r>
              <a:r>
                <a:rPr lang="en-US" dirty="0"/>
                <a:t>X</a:t>
              </a:r>
            </a:p>
            <a:p>
              <a:endParaRPr lang="en-US" dirty="0"/>
            </a:p>
          </p:txBody>
        </p:sp>
        <p:sp>
          <p:nvSpPr>
            <p:cNvPr id="5" name="Flowchart: Connector 4"/>
            <p:cNvSpPr/>
            <p:nvPr/>
          </p:nvSpPr>
          <p:spPr>
            <a:xfrm>
              <a:off x="1295400" y="1905000"/>
              <a:ext cx="228600" cy="228600"/>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a:t>+</a:t>
              </a:r>
            </a:p>
          </p:txBody>
        </p:sp>
        <p:sp>
          <p:nvSpPr>
            <p:cNvPr id="6" name="Flowchart: Connector 5"/>
            <p:cNvSpPr/>
            <p:nvPr/>
          </p:nvSpPr>
          <p:spPr>
            <a:xfrm>
              <a:off x="1600200" y="1905000"/>
              <a:ext cx="228600" cy="228600"/>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a:t>-</a:t>
              </a:r>
            </a:p>
          </p:txBody>
        </p:sp>
      </p:grpSp>
      <p:grpSp>
        <p:nvGrpSpPr>
          <p:cNvPr id="9" name="Group 8"/>
          <p:cNvGrpSpPr/>
          <p:nvPr/>
        </p:nvGrpSpPr>
        <p:grpSpPr>
          <a:xfrm>
            <a:off x="1371600" y="1143000"/>
            <a:ext cx="1447800" cy="533400"/>
            <a:chOff x="3429000" y="1806714"/>
            <a:chExt cx="1447800" cy="533400"/>
          </a:xfrm>
        </p:grpSpPr>
        <p:sp>
          <p:nvSpPr>
            <p:cNvPr id="7" name="TextBox 6"/>
            <p:cNvSpPr txBox="1"/>
            <p:nvPr/>
          </p:nvSpPr>
          <p:spPr>
            <a:xfrm>
              <a:off x="3429000" y="1970782"/>
              <a:ext cx="1447800" cy="369332"/>
            </a:xfrm>
            <a:prstGeom prst="rect">
              <a:avLst/>
            </a:prstGeom>
            <a:noFill/>
          </p:spPr>
          <p:txBody>
            <a:bodyPr wrap="square" rtlCol="0">
              <a:spAutoFit/>
            </a:bodyPr>
            <a:lstStyle/>
            <a:p>
              <a:r>
                <a:rPr lang="en-US" dirty="0"/>
                <a:t>OH</a:t>
              </a:r>
            </a:p>
          </p:txBody>
        </p:sp>
        <p:sp>
          <p:nvSpPr>
            <p:cNvPr id="8" name="Flowchart: Connector 7"/>
            <p:cNvSpPr/>
            <p:nvPr/>
          </p:nvSpPr>
          <p:spPr>
            <a:xfrm>
              <a:off x="3581400" y="1806714"/>
              <a:ext cx="228600" cy="228600"/>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a:t>-</a:t>
              </a:r>
            </a:p>
          </p:txBody>
        </p:sp>
      </p:grpSp>
      <p:cxnSp>
        <p:nvCxnSpPr>
          <p:cNvPr id="13" name="Straight Arrow Connector 12"/>
          <p:cNvCxnSpPr/>
          <p:nvPr/>
        </p:nvCxnSpPr>
        <p:spPr>
          <a:xfrm>
            <a:off x="1371600" y="1676400"/>
            <a:ext cx="685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2133600" y="1447800"/>
            <a:ext cx="4267200" cy="369332"/>
            <a:chOff x="2133600" y="1459468"/>
            <a:chExt cx="4267200" cy="369332"/>
          </a:xfrm>
        </p:grpSpPr>
        <p:sp>
          <p:nvSpPr>
            <p:cNvPr id="14" name="TextBox 13"/>
            <p:cNvSpPr txBox="1"/>
            <p:nvPr/>
          </p:nvSpPr>
          <p:spPr>
            <a:xfrm>
              <a:off x="2133600" y="1459468"/>
              <a:ext cx="4267200" cy="369332"/>
            </a:xfrm>
            <a:prstGeom prst="rect">
              <a:avLst/>
            </a:prstGeom>
            <a:noFill/>
          </p:spPr>
          <p:txBody>
            <a:bodyPr wrap="square" rtlCol="0">
              <a:spAutoFit/>
            </a:bodyPr>
            <a:lstStyle/>
            <a:p>
              <a:r>
                <a:rPr lang="en-US" dirty="0" err="1"/>
                <a:t>Ar</a:t>
              </a:r>
              <a:r>
                <a:rPr lang="en-US" dirty="0"/>
                <a:t>      N      </a:t>
              </a:r>
              <a:r>
                <a:rPr lang="en-US" dirty="0" err="1"/>
                <a:t>N</a:t>
              </a:r>
              <a:r>
                <a:rPr lang="en-US" dirty="0"/>
                <a:t>      OH</a:t>
              </a:r>
            </a:p>
          </p:txBody>
        </p:sp>
        <p:cxnSp>
          <p:nvCxnSpPr>
            <p:cNvPr id="15" name="Straight Connector 14"/>
            <p:cNvCxnSpPr/>
            <p:nvPr/>
          </p:nvCxnSpPr>
          <p:spPr>
            <a:xfrm>
              <a:off x="2438400" y="16764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895600" y="16002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895600" y="16764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352800" y="1611868"/>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1" name="Straight Arrow Connector 20"/>
          <p:cNvCxnSpPr/>
          <p:nvPr/>
        </p:nvCxnSpPr>
        <p:spPr>
          <a:xfrm>
            <a:off x="4191000" y="1600200"/>
            <a:ext cx="1828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4114800" y="1219200"/>
            <a:ext cx="4267200" cy="369332"/>
            <a:chOff x="2133600" y="1459468"/>
            <a:chExt cx="4267200" cy="369332"/>
          </a:xfrm>
        </p:grpSpPr>
        <p:sp>
          <p:nvSpPr>
            <p:cNvPr id="31" name="TextBox 30"/>
            <p:cNvSpPr txBox="1"/>
            <p:nvPr/>
          </p:nvSpPr>
          <p:spPr>
            <a:xfrm>
              <a:off x="2133600" y="1459468"/>
              <a:ext cx="4267200" cy="369332"/>
            </a:xfrm>
            <a:prstGeom prst="rect">
              <a:avLst/>
            </a:prstGeom>
            <a:noFill/>
          </p:spPr>
          <p:txBody>
            <a:bodyPr wrap="square" rtlCol="0">
              <a:spAutoFit/>
            </a:bodyPr>
            <a:lstStyle/>
            <a:p>
              <a:r>
                <a:rPr lang="en-US" dirty="0" err="1"/>
                <a:t>Ar</a:t>
              </a:r>
              <a:r>
                <a:rPr lang="en-US" dirty="0"/>
                <a:t>      N      </a:t>
              </a:r>
              <a:r>
                <a:rPr lang="en-US" dirty="0" err="1"/>
                <a:t>N</a:t>
              </a:r>
              <a:r>
                <a:rPr lang="en-US" dirty="0"/>
                <a:t>      OH</a:t>
              </a:r>
            </a:p>
          </p:txBody>
        </p:sp>
        <p:cxnSp>
          <p:nvCxnSpPr>
            <p:cNvPr id="32" name="Straight Connector 31"/>
            <p:cNvCxnSpPr/>
            <p:nvPr/>
          </p:nvCxnSpPr>
          <p:spPr>
            <a:xfrm>
              <a:off x="2438400" y="16764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895600" y="16002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895600" y="16764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352800" y="1611868"/>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2" name="Group 51"/>
          <p:cNvGrpSpPr/>
          <p:nvPr/>
        </p:nvGrpSpPr>
        <p:grpSpPr>
          <a:xfrm>
            <a:off x="4876800" y="2133600"/>
            <a:ext cx="4267200" cy="369332"/>
            <a:chOff x="4876800" y="2209800"/>
            <a:chExt cx="4267200" cy="369332"/>
          </a:xfrm>
        </p:grpSpPr>
        <p:grpSp>
          <p:nvGrpSpPr>
            <p:cNvPr id="40" name="Group 39"/>
            <p:cNvGrpSpPr/>
            <p:nvPr/>
          </p:nvGrpSpPr>
          <p:grpSpPr>
            <a:xfrm>
              <a:off x="4876800" y="2209800"/>
              <a:ext cx="4267200" cy="369332"/>
              <a:chOff x="2133600" y="1459468"/>
              <a:chExt cx="4267200" cy="369332"/>
            </a:xfrm>
          </p:grpSpPr>
          <p:sp>
            <p:nvSpPr>
              <p:cNvPr id="41" name="TextBox 40"/>
              <p:cNvSpPr txBox="1"/>
              <p:nvPr/>
            </p:nvSpPr>
            <p:spPr>
              <a:xfrm>
                <a:off x="2133600" y="1459468"/>
                <a:ext cx="4267200" cy="369332"/>
              </a:xfrm>
              <a:prstGeom prst="rect">
                <a:avLst/>
              </a:prstGeom>
              <a:noFill/>
            </p:spPr>
            <p:txBody>
              <a:bodyPr wrap="square" rtlCol="0">
                <a:spAutoFit/>
              </a:bodyPr>
              <a:lstStyle/>
              <a:p>
                <a:r>
                  <a:rPr lang="en-US" dirty="0" err="1"/>
                  <a:t>Ar</a:t>
                </a:r>
                <a:r>
                  <a:rPr lang="en-US" dirty="0"/>
                  <a:t>      N       </a:t>
                </a:r>
                <a:r>
                  <a:rPr lang="en-US" dirty="0" err="1"/>
                  <a:t>N</a:t>
                </a:r>
                <a:r>
                  <a:rPr lang="en-US" dirty="0"/>
                  <a:t>      O      N       </a:t>
                </a:r>
                <a:r>
                  <a:rPr lang="en-US" dirty="0" err="1"/>
                  <a:t>N</a:t>
                </a:r>
                <a:r>
                  <a:rPr lang="en-US" dirty="0"/>
                  <a:t>      </a:t>
                </a:r>
                <a:r>
                  <a:rPr lang="en-US" dirty="0" err="1"/>
                  <a:t>Ar</a:t>
                </a:r>
                <a:endParaRPr lang="en-US" dirty="0"/>
              </a:p>
            </p:txBody>
          </p:sp>
          <p:cxnSp>
            <p:nvCxnSpPr>
              <p:cNvPr id="42" name="Straight Connector 41"/>
              <p:cNvCxnSpPr/>
              <p:nvPr/>
            </p:nvCxnSpPr>
            <p:spPr>
              <a:xfrm>
                <a:off x="2438400" y="16764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971800" y="16002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971800" y="16764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429000" y="16002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6" name="Straight Connector 45"/>
            <p:cNvCxnSpPr/>
            <p:nvPr/>
          </p:nvCxnSpPr>
          <p:spPr>
            <a:xfrm>
              <a:off x="7620000" y="23622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6629400" y="23622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086600" y="23622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086600" y="24384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0" name="TextBox 49"/>
          <p:cNvSpPr txBox="1"/>
          <p:nvPr/>
        </p:nvSpPr>
        <p:spPr>
          <a:xfrm>
            <a:off x="4572000" y="1600200"/>
            <a:ext cx="1676400" cy="369332"/>
          </a:xfrm>
          <a:prstGeom prst="rect">
            <a:avLst/>
          </a:prstGeom>
          <a:noFill/>
        </p:spPr>
        <p:txBody>
          <a:bodyPr wrap="square" rtlCol="0">
            <a:spAutoFit/>
          </a:bodyPr>
          <a:lstStyle/>
          <a:p>
            <a:r>
              <a:rPr lang="en-US" dirty="0"/>
              <a:t>-H</a:t>
            </a:r>
            <a:r>
              <a:rPr lang="en-US" baseline="-25000" dirty="0"/>
              <a:t> 2</a:t>
            </a:r>
            <a:r>
              <a:rPr lang="en-US" dirty="0"/>
              <a:t>O</a:t>
            </a:r>
          </a:p>
        </p:txBody>
      </p:sp>
      <p:sp>
        <p:nvSpPr>
          <p:cNvPr id="51" name="TextBox 50"/>
          <p:cNvSpPr txBox="1"/>
          <p:nvPr/>
        </p:nvSpPr>
        <p:spPr>
          <a:xfrm>
            <a:off x="5791200" y="2590800"/>
            <a:ext cx="3505200" cy="369332"/>
          </a:xfrm>
          <a:prstGeom prst="rect">
            <a:avLst/>
          </a:prstGeom>
          <a:noFill/>
        </p:spPr>
        <p:txBody>
          <a:bodyPr wrap="square" rtlCol="0">
            <a:spAutoFit/>
          </a:bodyPr>
          <a:lstStyle/>
          <a:p>
            <a:r>
              <a:rPr lang="en-US" dirty="0"/>
              <a:t>(Anhydride)</a:t>
            </a:r>
          </a:p>
        </p:txBody>
      </p:sp>
      <p:grpSp>
        <p:nvGrpSpPr>
          <p:cNvPr id="53" name="Group 52"/>
          <p:cNvGrpSpPr/>
          <p:nvPr/>
        </p:nvGrpSpPr>
        <p:grpSpPr>
          <a:xfrm>
            <a:off x="381000" y="3440668"/>
            <a:ext cx="4267200" cy="369332"/>
            <a:chOff x="4876800" y="2209800"/>
            <a:chExt cx="4267200" cy="369332"/>
          </a:xfrm>
        </p:grpSpPr>
        <p:grpSp>
          <p:nvGrpSpPr>
            <p:cNvPr id="54" name="Group 39"/>
            <p:cNvGrpSpPr/>
            <p:nvPr/>
          </p:nvGrpSpPr>
          <p:grpSpPr>
            <a:xfrm>
              <a:off x="4876800" y="2209800"/>
              <a:ext cx="4267200" cy="369332"/>
              <a:chOff x="2133600" y="1459468"/>
              <a:chExt cx="4267200" cy="369332"/>
            </a:xfrm>
          </p:grpSpPr>
          <p:sp>
            <p:nvSpPr>
              <p:cNvPr id="59" name="TextBox 58"/>
              <p:cNvSpPr txBox="1"/>
              <p:nvPr/>
            </p:nvSpPr>
            <p:spPr>
              <a:xfrm>
                <a:off x="2133600" y="1459468"/>
                <a:ext cx="4267200" cy="369332"/>
              </a:xfrm>
              <a:prstGeom prst="rect">
                <a:avLst/>
              </a:prstGeom>
              <a:noFill/>
            </p:spPr>
            <p:txBody>
              <a:bodyPr wrap="square" rtlCol="0">
                <a:spAutoFit/>
              </a:bodyPr>
              <a:lstStyle/>
              <a:p>
                <a:r>
                  <a:rPr lang="en-US" dirty="0" err="1"/>
                  <a:t>Ar</a:t>
                </a:r>
                <a:r>
                  <a:rPr lang="en-US" dirty="0"/>
                  <a:t>      N       </a:t>
                </a:r>
                <a:r>
                  <a:rPr lang="en-US" dirty="0" err="1"/>
                  <a:t>N</a:t>
                </a:r>
                <a:r>
                  <a:rPr lang="en-US" dirty="0"/>
                  <a:t>      O      N       </a:t>
                </a:r>
                <a:r>
                  <a:rPr lang="en-US" dirty="0" err="1"/>
                  <a:t>N</a:t>
                </a:r>
                <a:r>
                  <a:rPr lang="en-US" dirty="0"/>
                  <a:t>      </a:t>
                </a:r>
                <a:r>
                  <a:rPr lang="en-US" dirty="0" err="1"/>
                  <a:t>Ar</a:t>
                </a:r>
                <a:endParaRPr lang="en-US" dirty="0"/>
              </a:p>
            </p:txBody>
          </p:sp>
          <p:cxnSp>
            <p:nvCxnSpPr>
              <p:cNvPr id="60" name="Straight Connector 59"/>
              <p:cNvCxnSpPr/>
              <p:nvPr/>
            </p:nvCxnSpPr>
            <p:spPr>
              <a:xfrm>
                <a:off x="2438400" y="16764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2971800" y="16002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2971800" y="16764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3429000" y="16002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5" name="Straight Connector 54"/>
            <p:cNvCxnSpPr/>
            <p:nvPr/>
          </p:nvCxnSpPr>
          <p:spPr>
            <a:xfrm>
              <a:off x="7620000" y="23622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6629400" y="23622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7086600" y="23622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7086600" y="24384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64" name="Straight Arrow Connector 63"/>
          <p:cNvCxnSpPr/>
          <p:nvPr/>
        </p:nvCxnSpPr>
        <p:spPr>
          <a:xfrm>
            <a:off x="3810000" y="3579812"/>
            <a:ext cx="685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65" name="Group 64"/>
          <p:cNvGrpSpPr/>
          <p:nvPr/>
        </p:nvGrpSpPr>
        <p:grpSpPr>
          <a:xfrm>
            <a:off x="5334000" y="3440668"/>
            <a:ext cx="4267200" cy="369332"/>
            <a:chOff x="2133600" y="1459468"/>
            <a:chExt cx="4267200" cy="369332"/>
          </a:xfrm>
        </p:grpSpPr>
        <p:sp>
          <p:nvSpPr>
            <p:cNvPr id="66" name="TextBox 65"/>
            <p:cNvSpPr txBox="1"/>
            <p:nvPr/>
          </p:nvSpPr>
          <p:spPr>
            <a:xfrm>
              <a:off x="2133600" y="1459468"/>
              <a:ext cx="4267200" cy="369332"/>
            </a:xfrm>
            <a:prstGeom prst="rect">
              <a:avLst/>
            </a:prstGeom>
            <a:noFill/>
          </p:spPr>
          <p:txBody>
            <a:bodyPr wrap="square" rtlCol="0">
              <a:spAutoFit/>
            </a:bodyPr>
            <a:lstStyle/>
            <a:p>
              <a:r>
                <a:rPr lang="en-US" dirty="0"/>
                <a:t>O</a:t>
              </a:r>
              <a:r>
                <a:rPr lang="en-US" b="1" baseline="30000" dirty="0"/>
                <a:t>.</a:t>
              </a:r>
              <a:r>
                <a:rPr lang="en-US" dirty="0"/>
                <a:t>      N      </a:t>
              </a:r>
              <a:r>
                <a:rPr lang="en-US" dirty="0" err="1"/>
                <a:t>N</a:t>
              </a:r>
              <a:r>
                <a:rPr lang="en-US" dirty="0"/>
                <a:t>      </a:t>
              </a:r>
              <a:r>
                <a:rPr lang="en-US" dirty="0" err="1"/>
                <a:t>Ar</a:t>
              </a:r>
              <a:endParaRPr lang="en-US" dirty="0"/>
            </a:p>
          </p:txBody>
        </p:sp>
        <p:cxnSp>
          <p:nvCxnSpPr>
            <p:cNvPr id="67" name="Straight Connector 66"/>
            <p:cNvCxnSpPr/>
            <p:nvPr/>
          </p:nvCxnSpPr>
          <p:spPr>
            <a:xfrm>
              <a:off x="2438400" y="16764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2895600" y="16002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2895600" y="16764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3352800" y="16002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1" name="TextBox 70"/>
          <p:cNvSpPr txBox="1"/>
          <p:nvPr/>
        </p:nvSpPr>
        <p:spPr>
          <a:xfrm>
            <a:off x="4724400" y="3429000"/>
            <a:ext cx="3048000" cy="369332"/>
          </a:xfrm>
          <a:prstGeom prst="rect">
            <a:avLst/>
          </a:prstGeom>
          <a:noFill/>
        </p:spPr>
        <p:txBody>
          <a:bodyPr wrap="square" rtlCol="0">
            <a:spAutoFit/>
          </a:bodyPr>
          <a:lstStyle/>
          <a:p>
            <a:r>
              <a:rPr lang="en-US" dirty="0" err="1"/>
              <a:t>Ar</a:t>
            </a:r>
            <a:r>
              <a:rPr lang="en-US" dirty="0"/>
              <a:t> </a:t>
            </a:r>
            <a:r>
              <a:rPr lang="en-US" b="1" baseline="30000" dirty="0"/>
              <a:t>.</a:t>
            </a:r>
            <a:r>
              <a:rPr lang="en-US" dirty="0"/>
              <a:t>   +</a:t>
            </a:r>
          </a:p>
        </p:txBody>
      </p:sp>
      <p:sp>
        <p:nvSpPr>
          <p:cNvPr id="72" name="TextBox 71"/>
          <p:cNvSpPr txBox="1"/>
          <p:nvPr/>
        </p:nvSpPr>
        <p:spPr>
          <a:xfrm>
            <a:off x="228600" y="4388584"/>
            <a:ext cx="8534400" cy="1631216"/>
          </a:xfrm>
          <a:prstGeom prst="rect">
            <a:avLst/>
          </a:prstGeom>
          <a:noFill/>
        </p:spPr>
        <p:txBody>
          <a:bodyPr wrap="square" rtlCol="0">
            <a:spAutoFit/>
          </a:bodyPr>
          <a:lstStyle/>
          <a:p>
            <a:pPr algn="just"/>
            <a:r>
              <a:rPr lang="en-US" sz="2000" dirty="0"/>
              <a:t>The aryl radical thus formed attacks the substrate to give the intermediate II, from which the radical (I) abstracts hydrogen to give the product. It has been shown that whatever is the nature of a substituent (R) in the substrate, </a:t>
            </a:r>
            <a:r>
              <a:rPr lang="en-US" sz="2000" dirty="0" err="1"/>
              <a:t>ortho</a:t>
            </a:r>
            <a:r>
              <a:rPr lang="en-US" sz="2000" dirty="0"/>
              <a:t> or </a:t>
            </a:r>
            <a:r>
              <a:rPr lang="en-US" sz="2000" dirty="0" err="1"/>
              <a:t>para</a:t>
            </a:r>
            <a:r>
              <a:rPr lang="en-US" sz="2000" dirty="0"/>
              <a:t> substitution always predominates, but small amount of meta product is also formed.</a:t>
            </a:r>
          </a:p>
        </p:txBody>
      </p:sp>
      <mc:AlternateContent xmlns:mc="http://schemas.openxmlformats.org/markup-compatibility/2006" xmlns:p14="http://schemas.microsoft.com/office/powerpoint/2010/main" xmlns:aink="http://schemas.microsoft.com/office/drawing/2016/ink">
        <mc:Choice Requires="p14 aink">
          <p:contentPart p14:bwMode="auto" r:id="rId2">
            <p14:nvContentPartPr>
              <p14:cNvPr id="3" name="Ink 2">
                <a:extLst>
                  <a:ext uri="{FF2B5EF4-FFF2-40B4-BE49-F238E27FC236}">
                    <a16:creationId xmlns:a16="http://schemas.microsoft.com/office/drawing/2014/main" id="{3B306C2D-63E8-4879-A65B-220C7685CED2}"/>
                  </a:ext>
                </a:extLst>
              </p14:cNvPr>
              <p14:cNvContentPartPr/>
              <p14:nvPr/>
            </p14:nvContentPartPr>
            <p14:xfrm>
              <a:off x="5606166" y="3801695"/>
              <a:ext cx="92520" cy="315720"/>
            </p14:xfrm>
          </p:contentPart>
        </mc:Choice>
        <mc:Fallback xmlns="">
          <p:pic>
            <p:nvPicPr>
              <p:cNvPr id="3" name="Ink 2">
                <a:extLst>
                  <a:ext uri="{FF2B5EF4-FFF2-40B4-BE49-F238E27FC236}">
                    <a16:creationId xmlns:a16="http://schemas.microsoft.com/office/drawing/2014/main" id="{3B306C2D-63E8-4879-A65B-220C7685CED2}"/>
                  </a:ext>
                </a:extLst>
              </p:cNvPr>
              <p:cNvPicPr/>
              <p:nvPr/>
            </p:nvPicPr>
            <p:blipFill>
              <a:blip r:embed="rId3"/>
              <a:stretch>
                <a:fillRect/>
              </a:stretch>
            </p:blipFill>
            <p:spPr>
              <a:xfrm>
                <a:off x="5588526" y="3693695"/>
                <a:ext cx="128160" cy="53136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
            <p14:nvContentPartPr>
              <p14:cNvPr id="11" name="Ink 10">
                <a:extLst>
                  <a:ext uri="{FF2B5EF4-FFF2-40B4-BE49-F238E27FC236}">
                    <a16:creationId xmlns:a16="http://schemas.microsoft.com/office/drawing/2014/main" id="{1AFFCF82-CA34-43F3-A788-E16F7D3BBCD3}"/>
                  </a:ext>
                </a:extLst>
              </p14:cNvPr>
              <p14:cNvContentPartPr/>
              <p14:nvPr/>
            </p14:nvContentPartPr>
            <p14:xfrm>
              <a:off x="5799126" y="3872255"/>
              <a:ext cx="276120" cy="199080"/>
            </p14:xfrm>
          </p:contentPart>
        </mc:Choice>
        <mc:Fallback xmlns="">
          <p:pic>
            <p:nvPicPr>
              <p:cNvPr id="11" name="Ink 10">
                <a:extLst>
                  <a:ext uri="{FF2B5EF4-FFF2-40B4-BE49-F238E27FC236}">
                    <a16:creationId xmlns:a16="http://schemas.microsoft.com/office/drawing/2014/main" id="{1AFFCF82-CA34-43F3-A788-E16F7D3BBCD3}"/>
                  </a:ext>
                </a:extLst>
              </p:cNvPr>
              <p:cNvPicPr/>
              <p:nvPr/>
            </p:nvPicPr>
            <p:blipFill>
              <a:blip r:embed="rId5"/>
              <a:stretch>
                <a:fillRect/>
              </a:stretch>
            </p:blipFill>
            <p:spPr>
              <a:xfrm>
                <a:off x="5781126" y="3764615"/>
                <a:ext cx="311760" cy="41472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6">
            <p14:nvContentPartPr>
              <p14:cNvPr id="12" name="Ink 11">
                <a:extLst>
                  <a:ext uri="{FF2B5EF4-FFF2-40B4-BE49-F238E27FC236}">
                    <a16:creationId xmlns:a16="http://schemas.microsoft.com/office/drawing/2014/main" id="{E580B18D-63E1-48DF-9B70-8F815FDF31B7}"/>
                  </a:ext>
                </a:extLst>
              </p14:cNvPr>
              <p14:cNvContentPartPr/>
              <p14:nvPr/>
            </p14:nvContentPartPr>
            <p14:xfrm>
              <a:off x="6159486" y="3741575"/>
              <a:ext cx="133560" cy="395640"/>
            </p14:xfrm>
          </p:contentPart>
        </mc:Choice>
        <mc:Fallback xmlns="">
          <p:pic>
            <p:nvPicPr>
              <p:cNvPr id="12" name="Ink 11">
                <a:extLst>
                  <a:ext uri="{FF2B5EF4-FFF2-40B4-BE49-F238E27FC236}">
                    <a16:creationId xmlns:a16="http://schemas.microsoft.com/office/drawing/2014/main" id="{E580B18D-63E1-48DF-9B70-8F815FDF31B7}"/>
                  </a:ext>
                </a:extLst>
              </p:cNvPr>
              <p:cNvPicPr/>
              <p:nvPr/>
            </p:nvPicPr>
            <p:blipFill>
              <a:blip r:embed="rId7"/>
              <a:stretch>
                <a:fillRect/>
              </a:stretch>
            </p:blipFill>
            <p:spPr>
              <a:xfrm>
                <a:off x="6141486" y="3633575"/>
                <a:ext cx="169200" cy="611280"/>
              </a:xfrm>
              <a:prstGeom prst="rect">
                <a:avLst/>
              </a:prstGeom>
            </p:spPr>
          </p:pic>
        </mc:Fallback>
      </mc:AlternateContent>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ChangeAspect="1"/>
          </p:cNvGraphicFramePr>
          <p:nvPr>
            <p:extLst>
              <p:ext uri="{D42A27DB-BD31-4B8C-83A1-F6EECF244321}">
                <p14:modId xmlns:p14="http://schemas.microsoft.com/office/powerpoint/2010/main" val="3734872296"/>
              </p:ext>
            </p:extLst>
          </p:nvPr>
        </p:nvGraphicFramePr>
        <p:xfrm>
          <a:off x="1252537" y="652463"/>
          <a:ext cx="652463" cy="642937"/>
        </p:xfrm>
        <a:graphic>
          <a:graphicData uri="http://schemas.openxmlformats.org/presentationml/2006/ole">
            <mc:AlternateContent xmlns:mc="http://schemas.openxmlformats.org/markup-compatibility/2006">
              <mc:Choice xmlns:v="urn:schemas-microsoft-com:vml" Requires="v">
                <p:oleObj name="ChemSketch" r:id="rId2" imgW="576000" imgH="642960" progId="ACD.ChemSketch.20">
                  <p:embed/>
                </p:oleObj>
              </mc:Choice>
              <mc:Fallback>
                <p:oleObj name="ChemSketch" r:id="rId2" imgW="576000" imgH="642960" progId="ACD.ChemSketch.20">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2537" y="652463"/>
                        <a:ext cx="652463" cy="642937"/>
                      </a:xfrm>
                      <a:prstGeom prst="rect">
                        <a:avLst/>
                      </a:prstGeom>
                      <a:noFill/>
                      <a:ln>
                        <a:noFill/>
                      </a:ln>
                      <a:effectLst/>
                    </p:spPr>
                  </p:pic>
                </p:oleObj>
              </mc:Fallback>
            </mc:AlternateContent>
          </a:graphicData>
        </a:graphic>
      </p:graphicFrame>
      <p:sp>
        <p:nvSpPr>
          <p:cNvPr id="3" name="TextBox 2"/>
          <p:cNvSpPr txBox="1"/>
          <p:nvPr/>
        </p:nvSpPr>
        <p:spPr>
          <a:xfrm>
            <a:off x="381000" y="762000"/>
            <a:ext cx="990600" cy="502702"/>
          </a:xfrm>
          <a:prstGeom prst="rect">
            <a:avLst/>
          </a:prstGeom>
          <a:noFill/>
        </p:spPr>
        <p:txBody>
          <a:bodyPr wrap="square" rtlCol="0">
            <a:spAutoFit/>
          </a:bodyPr>
          <a:lstStyle/>
          <a:p>
            <a:r>
              <a:rPr lang="en-US" dirty="0"/>
              <a:t>Ar</a:t>
            </a:r>
            <a:r>
              <a:rPr lang="en-US" sz="4000" b="1" baseline="30000" dirty="0"/>
              <a:t>.</a:t>
            </a:r>
            <a:r>
              <a:rPr lang="en-US" dirty="0"/>
              <a:t>    +</a:t>
            </a:r>
          </a:p>
        </p:txBody>
      </p:sp>
      <p:cxnSp>
        <p:nvCxnSpPr>
          <p:cNvPr id="13" name="Straight Arrow Connector 12"/>
          <p:cNvCxnSpPr/>
          <p:nvPr/>
        </p:nvCxnSpPr>
        <p:spPr>
          <a:xfrm>
            <a:off x="1981200" y="989012"/>
            <a:ext cx="685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7412" name="Object 4"/>
          <p:cNvGraphicFramePr>
            <a:graphicFrameLocks noChangeAspect="1"/>
          </p:cNvGraphicFramePr>
          <p:nvPr/>
        </p:nvGraphicFramePr>
        <p:xfrm>
          <a:off x="3309938" y="652463"/>
          <a:ext cx="576262" cy="642937"/>
        </p:xfrm>
        <a:graphic>
          <a:graphicData uri="http://schemas.openxmlformats.org/presentationml/2006/ole">
            <mc:AlternateContent xmlns:mc="http://schemas.openxmlformats.org/markup-compatibility/2006">
              <mc:Choice xmlns:v="urn:schemas-microsoft-com:vml" Requires="v">
                <p:oleObj name="ChemSketch" r:id="rId4" imgW="576000" imgH="642960" progId="ACD.ChemSketch.20">
                  <p:embed/>
                </p:oleObj>
              </mc:Choice>
              <mc:Fallback>
                <p:oleObj name="ChemSketch" r:id="rId4" imgW="576000" imgH="642960" progId="ACD.ChemSketch.20">
                  <p:embed/>
                  <p:pic>
                    <p:nvPicPr>
                      <p:cNvPr id="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9938" y="652463"/>
                        <a:ext cx="576262" cy="642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13" name="Object 5"/>
          <p:cNvGraphicFramePr>
            <a:graphicFrameLocks noChangeAspect="1"/>
          </p:cNvGraphicFramePr>
          <p:nvPr/>
        </p:nvGraphicFramePr>
        <p:xfrm>
          <a:off x="6053138" y="652463"/>
          <a:ext cx="576262" cy="642937"/>
        </p:xfrm>
        <a:graphic>
          <a:graphicData uri="http://schemas.openxmlformats.org/presentationml/2006/ole">
            <mc:AlternateContent xmlns:mc="http://schemas.openxmlformats.org/markup-compatibility/2006">
              <mc:Choice xmlns:v="urn:schemas-microsoft-com:vml" Requires="v">
                <p:oleObj name="ChemSketch" r:id="rId5" imgW="576000" imgH="642960" progId="ACD.ChemSketch.20">
                  <p:embed/>
                </p:oleObj>
              </mc:Choice>
              <mc:Fallback>
                <p:oleObj name="ChemSketch" r:id="rId5" imgW="576000" imgH="642960" progId="ACD.ChemSketch.20">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3138" y="652463"/>
                        <a:ext cx="576262" cy="642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18" name="Straight Connector 17"/>
          <p:cNvCxnSpPr/>
          <p:nvPr/>
        </p:nvCxnSpPr>
        <p:spPr>
          <a:xfrm>
            <a:off x="3048000" y="990600"/>
            <a:ext cx="533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819400" y="838200"/>
            <a:ext cx="685800" cy="381000"/>
          </a:xfrm>
          <a:prstGeom prst="rect">
            <a:avLst/>
          </a:prstGeom>
          <a:noFill/>
        </p:spPr>
        <p:txBody>
          <a:bodyPr wrap="square" rtlCol="0">
            <a:spAutoFit/>
          </a:bodyPr>
          <a:lstStyle/>
          <a:p>
            <a:r>
              <a:rPr lang="en-US" dirty="0"/>
              <a:t>R</a:t>
            </a:r>
          </a:p>
        </p:txBody>
      </p:sp>
      <p:cxnSp>
        <p:nvCxnSpPr>
          <p:cNvPr id="22" name="Straight Connector 21"/>
          <p:cNvCxnSpPr/>
          <p:nvPr/>
        </p:nvCxnSpPr>
        <p:spPr>
          <a:xfrm rot="16200000" flipV="1">
            <a:off x="3429000" y="5334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flipH="1" flipV="1">
            <a:off x="3581400" y="5334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200400" y="228600"/>
            <a:ext cx="1219200" cy="369332"/>
          </a:xfrm>
          <a:prstGeom prst="rect">
            <a:avLst/>
          </a:prstGeom>
          <a:noFill/>
        </p:spPr>
        <p:txBody>
          <a:bodyPr wrap="square" rtlCol="0">
            <a:spAutoFit/>
          </a:bodyPr>
          <a:lstStyle/>
          <a:p>
            <a:r>
              <a:rPr lang="en-US" dirty="0"/>
              <a:t>H</a:t>
            </a:r>
          </a:p>
        </p:txBody>
      </p:sp>
      <p:sp>
        <p:nvSpPr>
          <p:cNvPr id="26" name="TextBox 25"/>
          <p:cNvSpPr txBox="1"/>
          <p:nvPr/>
        </p:nvSpPr>
        <p:spPr>
          <a:xfrm>
            <a:off x="3733800" y="228600"/>
            <a:ext cx="685800" cy="369332"/>
          </a:xfrm>
          <a:prstGeom prst="rect">
            <a:avLst/>
          </a:prstGeom>
          <a:noFill/>
        </p:spPr>
        <p:txBody>
          <a:bodyPr wrap="square" rtlCol="0">
            <a:spAutoFit/>
          </a:bodyPr>
          <a:lstStyle/>
          <a:p>
            <a:r>
              <a:rPr lang="en-US" dirty="0" err="1"/>
              <a:t>Ar</a:t>
            </a:r>
            <a:endParaRPr lang="en-US" dirty="0"/>
          </a:p>
        </p:txBody>
      </p:sp>
      <p:cxnSp>
        <p:nvCxnSpPr>
          <p:cNvPr id="30" name="Straight Arrow Connector 29"/>
          <p:cNvCxnSpPr/>
          <p:nvPr/>
        </p:nvCxnSpPr>
        <p:spPr>
          <a:xfrm>
            <a:off x="4114800" y="990600"/>
            <a:ext cx="1828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37" name="Group 36"/>
          <p:cNvGrpSpPr/>
          <p:nvPr/>
        </p:nvGrpSpPr>
        <p:grpSpPr>
          <a:xfrm>
            <a:off x="4114800" y="621268"/>
            <a:ext cx="4267200" cy="369332"/>
            <a:chOff x="2133600" y="1459468"/>
            <a:chExt cx="4267200" cy="369332"/>
          </a:xfrm>
        </p:grpSpPr>
        <p:sp>
          <p:nvSpPr>
            <p:cNvPr id="38" name="TextBox 37"/>
            <p:cNvSpPr txBox="1"/>
            <p:nvPr/>
          </p:nvSpPr>
          <p:spPr>
            <a:xfrm>
              <a:off x="2133600" y="1459468"/>
              <a:ext cx="4267200" cy="369332"/>
            </a:xfrm>
            <a:prstGeom prst="rect">
              <a:avLst/>
            </a:prstGeom>
            <a:noFill/>
          </p:spPr>
          <p:txBody>
            <a:bodyPr wrap="square" rtlCol="0">
              <a:spAutoFit/>
            </a:bodyPr>
            <a:lstStyle/>
            <a:p>
              <a:r>
                <a:rPr lang="en-US" dirty="0" err="1"/>
                <a:t>Ar</a:t>
              </a:r>
              <a:r>
                <a:rPr lang="en-US" dirty="0"/>
                <a:t>      N      </a:t>
              </a:r>
              <a:r>
                <a:rPr lang="en-US" dirty="0" err="1"/>
                <a:t>N</a:t>
              </a:r>
              <a:r>
                <a:rPr lang="en-US" dirty="0"/>
                <a:t>      O</a:t>
              </a:r>
              <a:r>
                <a:rPr lang="en-US" b="1" baseline="30000" dirty="0"/>
                <a:t>.</a:t>
              </a:r>
              <a:endParaRPr lang="en-US" dirty="0"/>
            </a:p>
          </p:txBody>
        </p:sp>
        <p:cxnSp>
          <p:nvCxnSpPr>
            <p:cNvPr id="39" name="Straight Connector 38"/>
            <p:cNvCxnSpPr/>
            <p:nvPr/>
          </p:nvCxnSpPr>
          <p:spPr>
            <a:xfrm>
              <a:off x="2438400" y="16764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2895600" y="16002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2895600" y="16764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352800" y="1611868"/>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5" name="Straight Connector 44"/>
          <p:cNvCxnSpPr/>
          <p:nvPr/>
        </p:nvCxnSpPr>
        <p:spPr>
          <a:xfrm rot="5400000">
            <a:off x="6210300" y="5715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6172200" y="152400"/>
            <a:ext cx="838200" cy="381000"/>
          </a:xfrm>
          <a:prstGeom prst="rect">
            <a:avLst/>
          </a:prstGeom>
          <a:noFill/>
        </p:spPr>
        <p:txBody>
          <a:bodyPr wrap="square" rtlCol="0">
            <a:spAutoFit/>
          </a:bodyPr>
          <a:lstStyle/>
          <a:p>
            <a:r>
              <a:rPr lang="en-US" dirty="0" err="1"/>
              <a:t>Ar</a:t>
            </a:r>
            <a:endParaRPr lang="en-US" dirty="0"/>
          </a:p>
        </p:txBody>
      </p:sp>
      <p:cxnSp>
        <p:nvCxnSpPr>
          <p:cNvPr id="48" name="Straight Connector 47"/>
          <p:cNvCxnSpPr/>
          <p:nvPr/>
        </p:nvCxnSpPr>
        <p:spPr>
          <a:xfrm rot="5400000">
            <a:off x="5943600" y="914400"/>
            <a:ext cx="381000" cy="381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5715000" y="1219200"/>
            <a:ext cx="685800" cy="369332"/>
          </a:xfrm>
          <a:prstGeom prst="rect">
            <a:avLst/>
          </a:prstGeom>
          <a:noFill/>
        </p:spPr>
        <p:txBody>
          <a:bodyPr wrap="square" rtlCol="0">
            <a:spAutoFit/>
          </a:bodyPr>
          <a:lstStyle/>
          <a:p>
            <a:r>
              <a:rPr lang="en-US" dirty="0"/>
              <a:t>R</a:t>
            </a:r>
          </a:p>
        </p:txBody>
      </p:sp>
      <p:grpSp>
        <p:nvGrpSpPr>
          <p:cNvPr id="50" name="Group 49"/>
          <p:cNvGrpSpPr/>
          <p:nvPr/>
        </p:nvGrpSpPr>
        <p:grpSpPr>
          <a:xfrm>
            <a:off x="7162800" y="773668"/>
            <a:ext cx="4267200" cy="369332"/>
            <a:chOff x="2133600" y="1459468"/>
            <a:chExt cx="4267200" cy="369332"/>
          </a:xfrm>
        </p:grpSpPr>
        <p:sp>
          <p:nvSpPr>
            <p:cNvPr id="51" name="TextBox 50"/>
            <p:cNvSpPr txBox="1"/>
            <p:nvPr/>
          </p:nvSpPr>
          <p:spPr>
            <a:xfrm>
              <a:off x="2133600" y="1459468"/>
              <a:ext cx="4267200" cy="369332"/>
            </a:xfrm>
            <a:prstGeom prst="rect">
              <a:avLst/>
            </a:prstGeom>
            <a:noFill/>
          </p:spPr>
          <p:txBody>
            <a:bodyPr wrap="square" rtlCol="0">
              <a:spAutoFit/>
            </a:bodyPr>
            <a:lstStyle/>
            <a:p>
              <a:r>
                <a:rPr lang="en-US" dirty="0" err="1"/>
                <a:t>Ar</a:t>
              </a:r>
              <a:r>
                <a:rPr lang="en-US" dirty="0"/>
                <a:t>      N      </a:t>
              </a:r>
              <a:r>
                <a:rPr lang="en-US" dirty="0" err="1"/>
                <a:t>N</a:t>
              </a:r>
              <a:r>
                <a:rPr lang="en-US" dirty="0"/>
                <a:t>      OH</a:t>
              </a:r>
            </a:p>
          </p:txBody>
        </p:sp>
        <p:cxnSp>
          <p:nvCxnSpPr>
            <p:cNvPr id="52" name="Straight Connector 51"/>
            <p:cNvCxnSpPr/>
            <p:nvPr/>
          </p:nvCxnSpPr>
          <p:spPr>
            <a:xfrm>
              <a:off x="2438400" y="16764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2895600" y="16002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2895600" y="16764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3352800" y="1611868"/>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6" name="TextBox 55"/>
          <p:cNvSpPr txBox="1"/>
          <p:nvPr/>
        </p:nvSpPr>
        <p:spPr>
          <a:xfrm>
            <a:off x="6781800" y="773668"/>
            <a:ext cx="381000" cy="369332"/>
          </a:xfrm>
          <a:prstGeom prst="rect">
            <a:avLst/>
          </a:prstGeom>
          <a:noFill/>
        </p:spPr>
        <p:txBody>
          <a:bodyPr wrap="square" rtlCol="0">
            <a:spAutoFit/>
          </a:bodyPr>
          <a:lstStyle/>
          <a:p>
            <a:r>
              <a:rPr lang="en-US" dirty="0"/>
              <a:t>+</a:t>
            </a:r>
          </a:p>
        </p:txBody>
      </p:sp>
      <p:grpSp>
        <p:nvGrpSpPr>
          <p:cNvPr id="61" name="Group 60"/>
          <p:cNvGrpSpPr/>
          <p:nvPr/>
        </p:nvGrpSpPr>
        <p:grpSpPr>
          <a:xfrm>
            <a:off x="2819400" y="2343090"/>
            <a:ext cx="1600200" cy="628710"/>
            <a:chOff x="3048000" y="2514600"/>
            <a:chExt cx="1600200" cy="628710"/>
          </a:xfrm>
        </p:grpSpPr>
        <p:grpSp>
          <p:nvGrpSpPr>
            <p:cNvPr id="59" name="Group 58"/>
            <p:cNvGrpSpPr/>
            <p:nvPr/>
          </p:nvGrpSpPr>
          <p:grpSpPr>
            <a:xfrm>
              <a:off x="3276600" y="2514600"/>
              <a:ext cx="533400" cy="228600"/>
              <a:chOff x="2362200" y="1959114"/>
              <a:chExt cx="533400" cy="228600"/>
            </a:xfrm>
          </p:grpSpPr>
          <p:sp>
            <p:nvSpPr>
              <p:cNvPr id="57" name="Flowchart: Connector 56"/>
              <p:cNvSpPr/>
              <p:nvPr/>
            </p:nvSpPr>
            <p:spPr>
              <a:xfrm>
                <a:off x="2362200" y="1959114"/>
                <a:ext cx="228600" cy="228600"/>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a:t>+</a:t>
                </a:r>
              </a:p>
            </p:txBody>
          </p:sp>
          <p:sp>
            <p:nvSpPr>
              <p:cNvPr id="58" name="Flowchart: Connector 57"/>
              <p:cNvSpPr/>
              <p:nvPr/>
            </p:nvSpPr>
            <p:spPr>
              <a:xfrm>
                <a:off x="2667000" y="1959114"/>
                <a:ext cx="228600" cy="228600"/>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a:t>-</a:t>
                </a:r>
              </a:p>
            </p:txBody>
          </p:sp>
        </p:grpSp>
        <p:sp>
          <p:nvSpPr>
            <p:cNvPr id="60" name="TextBox 59"/>
            <p:cNvSpPr txBox="1"/>
            <p:nvPr/>
          </p:nvSpPr>
          <p:spPr>
            <a:xfrm>
              <a:off x="3048000" y="2743200"/>
              <a:ext cx="1600200" cy="400110"/>
            </a:xfrm>
            <a:prstGeom prst="rect">
              <a:avLst/>
            </a:prstGeom>
            <a:noFill/>
          </p:spPr>
          <p:txBody>
            <a:bodyPr wrap="square" rtlCol="0">
              <a:spAutoFit/>
            </a:bodyPr>
            <a:lstStyle/>
            <a:p>
              <a:r>
                <a:rPr lang="en-US" sz="2000" dirty="0" err="1"/>
                <a:t>ArN</a:t>
              </a:r>
              <a:r>
                <a:rPr lang="en-US" sz="2000" baseline="-25000" dirty="0"/>
                <a:t> 2</a:t>
              </a:r>
              <a:r>
                <a:rPr lang="en-US" sz="2000" dirty="0"/>
                <a:t>X</a:t>
              </a:r>
            </a:p>
          </p:txBody>
        </p:sp>
      </p:grpSp>
      <p:cxnSp>
        <p:nvCxnSpPr>
          <p:cNvPr id="63" name="Straight Arrow Connector 62"/>
          <p:cNvCxnSpPr/>
          <p:nvPr/>
        </p:nvCxnSpPr>
        <p:spPr>
          <a:xfrm>
            <a:off x="4038600" y="2817812"/>
            <a:ext cx="1447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4343400" y="2343090"/>
            <a:ext cx="2362200" cy="400110"/>
          </a:xfrm>
          <a:prstGeom prst="rect">
            <a:avLst/>
          </a:prstGeom>
          <a:noFill/>
        </p:spPr>
        <p:txBody>
          <a:bodyPr wrap="square" rtlCol="0">
            <a:spAutoFit/>
          </a:bodyPr>
          <a:lstStyle/>
          <a:p>
            <a:r>
              <a:rPr lang="en-US" sz="2000" dirty="0" err="1"/>
              <a:t>CuX</a:t>
            </a:r>
            <a:endParaRPr lang="en-US" sz="2000" dirty="0"/>
          </a:p>
        </p:txBody>
      </p:sp>
      <p:sp>
        <p:nvSpPr>
          <p:cNvPr id="65" name="TextBox 64"/>
          <p:cNvSpPr txBox="1"/>
          <p:nvPr/>
        </p:nvSpPr>
        <p:spPr>
          <a:xfrm>
            <a:off x="6019800" y="2514600"/>
            <a:ext cx="2133600" cy="400110"/>
          </a:xfrm>
          <a:prstGeom prst="rect">
            <a:avLst/>
          </a:prstGeom>
          <a:noFill/>
        </p:spPr>
        <p:txBody>
          <a:bodyPr wrap="square" rtlCol="0">
            <a:spAutoFit/>
          </a:bodyPr>
          <a:lstStyle/>
          <a:p>
            <a:r>
              <a:rPr lang="en-US" sz="2000" dirty="0" err="1"/>
              <a:t>ArX</a:t>
            </a:r>
            <a:r>
              <a:rPr lang="en-US" sz="2000" dirty="0"/>
              <a:t>   +   N</a:t>
            </a:r>
            <a:r>
              <a:rPr lang="en-US" sz="2000" baseline="-25000" dirty="0"/>
              <a:t> 2</a:t>
            </a:r>
            <a:endParaRPr lang="en-US" sz="2000" dirty="0"/>
          </a:p>
        </p:txBody>
      </p:sp>
      <p:sp>
        <p:nvSpPr>
          <p:cNvPr id="66" name="TextBox 65"/>
          <p:cNvSpPr txBox="1"/>
          <p:nvPr/>
        </p:nvSpPr>
        <p:spPr>
          <a:xfrm>
            <a:off x="76200" y="1676400"/>
            <a:ext cx="4648200" cy="461665"/>
          </a:xfrm>
          <a:prstGeom prst="rect">
            <a:avLst/>
          </a:prstGeom>
          <a:noFill/>
        </p:spPr>
        <p:txBody>
          <a:bodyPr wrap="square" rtlCol="0">
            <a:spAutoFit/>
          </a:bodyPr>
          <a:lstStyle/>
          <a:p>
            <a:r>
              <a:rPr lang="en-US" sz="2400" b="1" dirty="0" err="1"/>
              <a:t>Sandmayer</a:t>
            </a:r>
            <a:r>
              <a:rPr lang="en-US" sz="2400" b="1" dirty="0"/>
              <a:t> Reaction :</a:t>
            </a:r>
          </a:p>
        </p:txBody>
      </p:sp>
      <p:sp>
        <p:nvSpPr>
          <p:cNvPr id="67" name="TextBox 66"/>
          <p:cNvSpPr txBox="1"/>
          <p:nvPr/>
        </p:nvSpPr>
        <p:spPr>
          <a:xfrm>
            <a:off x="381000" y="3429000"/>
            <a:ext cx="8534400" cy="2246769"/>
          </a:xfrm>
          <a:prstGeom prst="rect">
            <a:avLst/>
          </a:prstGeom>
          <a:noFill/>
        </p:spPr>
        <p:txBody>
          <a:bodyPr wrap="square" rtlCol="0">
            <a:spAutoFit/>
          </a:bodyPr>
          <a:lstStyle/>
          <a:p>
            <a:pPr algn="just"/>
            <a:r>
              <a:rPr lang="en-US" sz="2000" dirty="0"/>
              <a:t>Treatment of diazonium salts with cuprous chloride or bromide gives aryl chlorides or bromides, respectively. This reaction is called the </a:t>
            </a:r>
            <a:r>
              <a:rPr lang="en-US" sz="2000" dirty="0" err="1"/>
              <a:t>Sandmayer</a:t>
            </a:r>
            <a:r>
              <a:rPr lang="en-US" sz="2000" dirty="0"/>
              <a:t> reaction. The reaction can also be carried out with copper and </a:t>
            </a:r>
            <a:r>
              <a:rPr lang="en-US" sz="2000" dirty="0" err="1"/>
              <a:t>HBr</a:t>
            </a:r>
            <a:r>
              <a:rPr lang="en-US" sz="2000" dirty="0"/>
              <a:t> or </a:t>
            </a:r>
            <a:r>
              <a:rPr lang="en-US" sz="2000" dirty="0" err="1"/>
              <a:t>HCl</a:t>
            </a:r>
            <a:r>
              <a:rPr lang="en-US" sz="2000" dirty="0"/>
              <a:t>, in this case it called the </a:t>
            </a:r>
            <a:r>
              <a:rPr lang="en-US" sz="2000" dirty="0" err="1"/>
              <a:t>Gattermann</a:t>
            </a:r>
            <a:r>
              <a:rPr lang="en-US" sz="2000" dirty="0"/>
              <a:t> reaction. The </a:t>
            </a:r>
            <a:r>
              <a:rPr lang="en-US" sz="2000" dirty="0" err="1"/>
              <a:t>Sandmayer</a:t>
            </a:r>
            <a:r>
              <a:rPr lang="en-US" sz="2000" dirty="0"/>
              <a:t> reaction is not useful for the preparation of fluorides and iodides, but it is probably the best way of introducing bromine or chlorine into an aromatic ring.</a:t>
            </a:r>
          </a:p>
          <a:p>
            <a:pPr algn="just"/>
            <a:endParaRPr lang="en-US" sz="2000" dirty="0"/>
          </a:p>
        </p:txBody>
      </p:sp>
      <p:sp>
        <p:nvSpPr>
          <p:cNvPr id="69" name="TextBox 68"/>
          <p:cNvSpPr txBox="1"/>
          <p:nvPr/>
        </p:nvSpPr>
        <p:spPr>
          <a:xfrm>
            <a:off x="3429000" y="457200"/>
            <a:ext cx="914400" cy="707886"/>
          </a:xfrm>
          <a:prstGeom prst="rect">
            <a:avLst/>
          </a:prstGeom>
          <a:noFill/>
        </p:spPr>
        <p:txBody>
          <a:bodyPr wrap="square" rtlCol="0">
            <a:spAutoFit/>
          </a:bodyPr>
          <a:lstStyle/>
          <a:p>
            <a:r>
              <a:rPr lang="en-US" sz="4000" dirty="0"/>
              <a:t>.</a:t>
            </a:r>
          </a:p>
        </p:txBody>
      </p:sp>
      <mc:AlternateContent xmlns:mc="http://schemas.openxmlformats.org/markup-compatibility/2006" xmlns:p14="http://schemas.microsoft.com/office/powerpoint/2010/main" xmlns:aink="http://schemas.microsoft.com/office/drawing/2016/ink">
        <mc:Choice Requires="p14 aink">
          <p:contentPart p14:bwMode="auto" r:id="rId6">
            <p14:nvContentPartPr>
              <p14:cNvPr id="4" name="Ink 3">
                <a:extLst>
                  <a:ext uri="{FF2B5EF4-FFF2-40B4-BE49-F238E27FC236}">
                    <a16:creationId xmlns:a16="http://schemas.microsoft.com/office/drawing/2014/main" id="{EED68DE9-9F77-4026-8699-1352AF77C529}"/>
                  </a:ext>
                </a:extLst>
              </p14:cNvPr>
              <p14:cNvContentPartPr/>
              <p14:nvPr/>
            </p14:nvContentPartPr>
            <p14:xfrm>
              <a:off x="1383480" y="1419215"/>
              <a:ext cx="360" cy="360"/>
            </p14:xfrm>
          </p:contentPart>
        </mc:Choice>
        <mc:Fallback xmlns="">
          <p:pic>
            <p:nvPicPr>
              <p:cNvPr id="4" name="Ink 3">
                <a:extLst>
                  <a:ext uri="{FF2B5EF4-FFF2-40B4-BE49-F238E27FC236}">
                    <a16:creationId xmlns:a16="http://schemas.microsoft.com/office/drawing/2014/main" id="{EED68DE9-9F77-4026-8699-1352AF77C529}"/>
                  </a:ext>
                </a:extLst>
              </p:cNvPr>
              <p:cNvPicPr/>
              <p:nvPr/>
            </p:nvPicPr>
            <p:blipFill>
              <a:blip r:embed="rId8"/>
              <a:stretch>
                <a:fillRect/>
              </a:stretch>
            </p:blipFill>
            <p:spPr>
              <a:xfrm>
                <a:off x="1365480" y="1311215"/>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9">
            <p14:nvContentPartPr>
              <p14:cNvPr id="5" name="Ink 4">
                <a:extLst>
                  <a:ext uri="{FF2B5EF4-FFF2-40B4-BE49-F238E27FC236}">
                    <a16:creationId xmlns:a16="http://schemas.microsoft.com/office/drawing/2014/main" id="{D99BC66A-405A-40AC-A871-1F91443F9233}"/>
                  </a:ext>
                </a:extLst>
              </p14:cNvPr>
              <p14:cNvContentPartPr/>
              <p14:nvPr/>
            </p14:nvContentPartPr>
            <p14:xfrm>
              <a:off x="1355040" y="1022135"/>
              <a:ext cx="137160" cy="342720"/>
            </p14:xfrm>
          </p:contentPart>
        </mc:Choice>
        <mc:Fallback xmlns="">
          <p:pic>
            <p:nvPicPr>
              <p:cNvPr id="5" name="Ink 4">
                <a:extLst>
                  <a:ext uri="{FF2B5EF4-FFF2-40B4-BE49-F238E27FC236}">
                    <a16:creationId xmlns:a16="http://schemas.microsoft.com/office/drawing/2014/main" id="{D99BC66A-405A-40AC-A871-1F91443F9233}"/>
                  </a:ext>
                </a:extLst>
              </p:cNvPr>
              <p:cNvPicPr/>
              <p:nvPr/>
            </p:nvPicPr>
            <p:blipFill>
              <a:blip r:embed="rId10"/>
              <a:stretch>
                <a:fillRect/>
              </a:stretch>
            </p:blipFill>
            <p:spPr>
              <a:xfrm>
                <a:off x="1337040" y="914495"/>
                <a:ext cx="172800" cy="55836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1">
            <p14:nvContentPartPr>
              <p14:cNvPr id="6" name="Ink 5">
                <a:extLst>
                  <a:ext uri="{FF2B5EF4-FFF2-40B4-BE49-F238E27FC236}">
                    <a16:creationId xmlns:a16="http://schemas.microsoft.com/office/drawing/2014/main" id="{D25BE44F-3DD9-44A0-A2C5-28F6AB36D91D}"/>
                  </a:ext>
                </a:extLst>
              </p14:cNvPr>
              <p14:cNvContentPartPr/>
              <p14:nvPr/>
            </p14:nvContentPartPr>
            <p14:xfrm>
              <a:off x="1202400" y="1371335"/>
              <a:ext cx="215640" cy="240120"/>
            </p14:xfrm>
          </p:contentPart>
        </mc:Choice>
        <mc:Fallback xmlns="">
          <p:pic>
            <p:nvPicPr>
              <p:cNvPr id="6" name="Ink 5">
                <a:extLst>
                  <a:ext uri="{FF2B5EF4-FFF2-40B4-BE49-F238E27FC236}">
                    <a16:creationId xmlns:a16="http://schemas.microsoft.com/office/drawing/2014/main" id="{D25BE44F-3DD9-44A0-A2C5-28F6AB36D91D}"/>
                  </a:ext>
                </a:extLst>
              </p:cNvPr>
              <p:cNvPicPr/>
              <p:nvPr/>
            </p:nvPicPr>
            <p:blipFill>
              <a:blip r:embed="rId12"/>
              <a:stretch>
                <a:fillRect/>
              </a:stretch>
            </p:blipFill>
            <p:spPr>
              <a:xfrm>
                <a:off x="1184400" y="1263335"/>
                <a:ext cx="251280" cy="45576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3">
            <p14:nvContentPartPr>
              <p14:cNvPr id="7" name="Ink 6">
                <a:extLst>
                  <a:ext uri="{FF2B5EF4-FFF2-40B4-BE49-F238E27FC236}">
                    <a16:creationId xmlns:a16="http://schemas.microsoft.com/office/drawing/2014/main" id="{3427EB79-98BE-482F-A1D3-F821E5866A8B}"/>
                  </a:ext>
                </a:extLst>
              </p14:cNvPr>
              <p14:cNvContentPartPr/>
              <p14:nvPr/>
            </p14:nvContentPartPr>
            <p14:xfrm>
              <a:off x="3344400" y="118895"/>
              <a:ext cx="2257920" cy="605520"/>
            </p14:xfrm>
          </p:contentPart>
        </mc:Choice>
        <mc:Fallback xmlns="">
          <p:pic>
            <p:nvPicPr>
              <p:cNvPr id="7" name="Ink 6">
                <a:extLst>
                  <a:ext uri="{FF2B5EF4-FFF2-40B4-BE49-F238E27FC236}">
                    <a16:creationId xmlns:a16="http://schemas.microsoft.com/office/drawing/2014/main" id="{3427EB79-98BE-482F-A1D3-F821E5866A8B}"/>
                  </a:ext>
                </a:extLst>
              </p:cNvPr>
              <p:cNvPicPr/>
              <p:nvPr/>
            </p:nvPicPr>
            <p:blipFill>
              <a:blip r:embed="rId14"/>
              <a:stretch>
                <a:fillRect/>
              </a:stretch>
            </p:blipFill>
            <p:spPr>
              <a:xfrm>
                <a:off x="3326400" y="11255"/>
                <a:ext cx="2293560" cy="821160"/>
              </a:xfrm>
              <a:prstGeom prst="rect">
                <a:avLst/>
              </a:prstGeom>
            </p:spPr>
          </p:pic>
        </mc:Fallback>
      </mc:AlternateContent>
      <p:grpSp>
        <p:nvGrpSpPr>
          <p:cNvPr id="21" name="Group 20">
            <a:extLst>
              <a:ext uri="{FF2B5EF4-FFF2-40B4-BE49-F238E27FC236}">
                <a16:creationId xmlns:a16="http://schemas.microsoft.com/office/drawing/2014/main" id="{F8529DE6-CF9D-45C6-9BEF-1A370484EDE5}"/>
              </a:ext>
            </a:extLst>
          </p:cNvPr>
          <p:cNvGrpSpPr/>
          <p:nvPr/>
        </p:nvGrpSpPr>
        <p:grpSpPr>
          <a:xfrm>
            <a:off x="3367080" y="1238608"/>
            <a:ext cx="507600" cy="405360"/>
            <a:chOff x="3367080" y="1238608"/>
            <a:chExt cx="507600" cy="405360"/>
          </a:xfrm>
        </p:grpSpPr>
        <mc:AlternateContent xmlns:mc="http://schemas.openxmlformats.org/markup-compatibility/2006" xmlns:p14="http://schemas.microsoft.com/office/powerpoint/2010/main" xmlns:aink="http://schemas.microsoft.com/office/drawing/2016/ink">
          <mc:Choice Requires="p14 aink">
            <p:contentPart p14:bwMode="auto" r:id="rId15">
              <p14:nvContentPartPr>
                <p14:cNvPr id="8" name="Ink 7">
                  <a:extLst>
                    <a:ext uri="{FF2B5EF4-FFF2-40B4-BE49-F238E27FC236}">
                      <a16:creationId xmlns:a16="http://schemas.microsoft.com/office/drawing/2014/main" id="{64FFCBEA-4C33-42E5-AD1E-59183FB7473B}"/>
                    </a:ext>
                  </a:extLst>
                </p14:cNvPr>
                <p14:cNvContentPartPr/>
                <p14:nvPr/>
              </p14:nvContentPartPr>
              <p14:xfrm>
                <a:off x="3537000" y="1346968"/>
                <a:ext cx="7560" cy="172440"/>
              </p14:xfrm>
            </p:contentPart>
          </mc:Choice>
          <mc:Fallback xmlns="">
            <p:pic>
              <p:nvPicPr>
                <p:cNvPr id="8" name="Ink 7">
                  <a:extLst>
                    <a:ext uri="{FF2B5EF4-FFF2-40B4-BE49-F238E27FC236}">
                      <a16:creationId xmlns:a16="http://schemas.microsoft.com/office/drawing/2014/main" id="{64FFCBEA-4C33-42E5-AD1E-59183FB7473B}"/>
                    </a:ext>
                  </a:extLst>
                </p:cNvPr>
                <p:cNvPicPr/>
                <p:nvPr/>
              </p:nvPicPr>
              <p:blipFill>
                <a:blip r:embed="rId16"/>
                <a:stretch>
                  <a:fillRect/>
                </a:stretch>
              </p:blipFill>
              <p:spPr>
                <a:xfrm>
                  <a:off x="3519360" y="1239328"/>
                  <a:ext cx="43200" cy="38808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7">
              <p14:nvContentPartPr>
                <p14:cNvPr id="9" name="Ink 8">
                  <a:extLst>
                    <a:ext uri="{FF2B5EF4-FFF2-40B4-BE49-F238E27FC236}">
                      <a16:creationId xmlns:a16="http://schemas.microsoft.com/office/drawing/2014/main" id="{266FC49A-40DE-40D3-A065-0C94A69CA8C7}"/>
                    </a:ext>
                  </a:extLst>
                </p14:cNvPr>
                <p14:cNvContentPartPr/>
                <p14:nvPr/>
              </p14:nvContentPartPr>
              <p14:xfrm>
                <a:off x="3609000" y="1346968"/>
                <a:ext cx="24840" cy="203400"/>
              </p14:xfrm>
            </p:contentPart>
          </mc:Choice>
          <mc:Fallback xmlns="">
            <p:pic>
              <p:nvPicPr>
                <p:cNvPr id="9" name="Ink 8">
                  <a:extLst>
                    <a:ext uri="{FF2B5EF4-FFF2-40B4-BE49-F238E27FC236}">
                      <a16:creationId xmlns:a16="http://schemas.microsoft.com/office/drawing/2014/main" id="{266FC49A-40DE-40D3-A065-0C94A69CA8C7}"/>
                    </a:ext>
                  </a:extLst>
                </p:cNvPr>
                <p:cNvPicPr/>
                <p:nvPr/>
              </p:nvPicPr>
              <p:blipFill>
                <a:blip r:embed="rId18"/>
                <a:stretch>
                  <a:fillRect/>
                </a:stretch>
              </p:blipFill>
              <p:spPr>
                <a:xfrm>
                  <a:off x="3591000" y="1239328"/>
                  <a:ext cx="60480" cy="41904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9">
              <p14:nvContentPartPr>
                <p14:cNvPr id="11" name="Ink 10">
                  <a:extLst>
                    <a:ext uri="{FF2B5EF4-FFF2-40B4-BE49-F238E27FC236}">
                      <a16:creationId xmlns:a16="http://schemas.microsoft.com/office/drawing/2014/main" id="{7B8ABC26-A40E-4829-B1F9-5D9C55F8A92A}"/>
                    </a:ext>
                  </a:extLst>
                </p14:cNvPr>
                <p14:cNvContentPartPr/>
                <p14:nvPr/>
              </p14:nvContentPartPr>
              <p14:xfrm>
                <a:off x="3476520" y="1335088"/>
                <a:ext cx="179640" cy="12600"/>
              </p14:xfrm>
            </p:contentPart>
          </mc:Choice>
          <mc:Fallback xmlns="">
            <p:pic>
              <p:nvPicPr>
                <p:cNvPr id="11" name="Ink 10">
                  <a:extLst>
                    <a:ext uri="{FF2B5EF4-FFF2-40B4-BE49-F238E27FC236}">
                      <a16:creationId xmlns:a16="http://schemas.microsoft.com/office/drawing/2014/main" id="{7B8ABC26-A40E-4829-B1F9-5D9C55F8A92A}"/>
                    </a:ext>
                  </a:extLst>
                </p:cNvPr>
                <p:cNvPicPr/>
                <p:nvPr/>
              </p:nvPicPr>
              <p:blipFill>
                <a:blip r:embed="rId20"/>
                <a:stretch>
                  <a:fillRect/>
                </a:stretch>
              </p:blipFill>
              <p:spPr>
                <a:xfrm>
                  <a:off x="3458880" y="1227448"/>
                  <a:ext cx="215280" cy="22824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1">
              <p14:nvContentPartPr>
                <p14:cNvPr id="14" name="Ink 13">
                  <a:extLst>
                    <a:ext uri="{FF2B5EF4-FFF2-40B4-BE49-F238E27FC236}">
                      <a16:creationId xmlns:a16="http://schemas.microsoft.com/office/drawing/2014/main" id="{155795E5-71AB-497B-BD7B-87781EB53B76}"/>
                    </a:ext>
                  </a:extLst>
                </p14:cNvPr>
                <p14:cNvContentPartPr/>
                <p14:nvPr/>
              </p14:nvContentPartPr>
              <p14:xfrm>
                <a:off x="3464640" y="1491688"/>
                <a:ext cx="227520" cy="360"/>
              </p14:xfrm>
            </p:contentPart>
          </mc:Choice>
          <mc:Fallback xmlns="">
            <p:pic>
              <p:nvPicPr>
                <p:cNvPr id="14" name="Ink 13">
                  <a:extLst>
                    <a:ext uri="{FF2B5EF4-FFF2-40B4-BE49-F238E27FC236}">
                      <a16:creationId xmlns:a16="http://schemas.microsoft.com/office/drawing/2014/main" id="{155795E5-71AB-497B-BD7B-87781EB53B76}"/>
                    </a:ext>
                  </a:extLst>
                </p:cNvPr>
                <p:cNvPicPr/>
                <p:nvPr/>
              </p:nvPicPr>
              <p:blipFill>
                <a:blip r:embed="rId22"/>
                <a:stretch>
                  <a:fillRect/>
                </a:stretch>
              </p:blipFill>
              <p:spPr>
                <a:xfrm>
                  <a:off x="3447000" y="1383688"/>
                  <a:ext cx="26316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3">
              <p14:nvContentPartPr>
                <p14:cNvPr id="16" name="Ink 15">
                  <a:extLst>
                    <a:ext uri="{FF2B5EF4-FFF2-40B4-BE49-F238E27FC236}">
                      <a16:creationId xmlns:a16="http://schemas.microsoft.com/office/drawing/2014/main" id="{98463198-72FE-4853-8D35-3C8230EA2223}"/>
                    </a:ext>
                  </a:extLst>
                </p14:cNvPr>
                <p14:cNvContentPartPr/>
                <p14:nvPr/>
              </p14:nvContentPartPr>
              <p14:xfrm>
                <a:off x="3717360" y="1238608"/>
                <a:ext cx="157320" cy="405360"/>
              </p14:xfrm>
            </p:contentPart>
          </mc:Choice>
          <mc:Fallback xmlns="">
            <p:pic>
              <p:nvPicPr>
                <p:cNvPr id="16" name="Ink 15">
                  <a:extLst>
                    <a:ext uri="{FF2B5EF4-FFF2-40B4-BE49-F238E27FC236}">
                      <a16:creationId xmlns:a16="http://schemas.microsoft.com/office/drawing/2014/main" id="{98463198-72FE-4853-8D35-3C8230EA2223}"/>
                    </a:ext>
                  </a:extLst>
                </p:cNvPr>
                <p:cNvPicPr/>
                <p:nvPr/>
              </p:nvPicPr>
              <p:blipFill>
                <a:blip r:embed="rId24"/>
                <a:stretch>
                  <a:fillRect/>
                </a:stretch>
              </p:blipFill>
              <p:spPr>
                <a:xfrm>
                  <a:off x="3699360" y="1130968"/>
                  <a:ext cx="192960" cy="621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5">
              <p14:nvContentPartPr>
                <p14:cNvPr id="19" name="Ink 18">
                  <a:extLst>
                    <a:ext uri="{FF2B5EF4-FFF2-40B4-BE49-F238E27FC236}">
                      <a16:creationId xmlns:a16="http://schemas.microsoft.com/office/drawing/2014/main" id="{2D8FAFB1-AB14-4DA6-B7AD-1A65DA8F41D2}"/>
                    </a:ext>
                  </a:extLst>
                </p14:cNvPr>
                <p14:cNvContentPartPr/>
                <p14:nvPr/>
              </p14:nvContentPartPr>
              <p14:xfrm>
                <a:off x="3367080" y="1286848"/>
                <a:ext cx="110520" cy="311040"/>
              </p14:xfrm>
            </p:contentPart>
          </mc:Choice>
          <mc:Fallback xmlns="">
            <p:pic>
              <p:nvPicPr>
                <p:cNvPr id="19" name="Ink 18">
                  <a:extLst>
                    <a:ext uri="{FF2B5EF4-FFF2-40B4-BE49-F238E27FC236}">
                      <a16:creationId xmlns:a16="http://schemas.microsoft.com/office/drawing/2014/main" id="{2D8FAFB1-AB14-4DA6-B7AD-1A65DA8F41D2}"/>
                    </a:ext>
                  </a:extLst>
                </p:cNvPr>
                <p:cNvPicPr/>
                <p:nvPr/>
              </p:nvPicPr>
              <p:blipFill>
                <a:blip r:embed="rId26"/>
                <a:stretch>
                  <a:fillRect/>
                </a:stretch>
              </p:blipFill>
              <p:spPr>
                <a:xfrm>
                  <a:off x="3349440" y="1179208"/>
                  <a:ext cx="146160" cy="526680"/>
                </a:xfrm>
                <a:prstGeom prst="rect">
                  <a:avLst/>
                </a:prstGeom>
              </p:spPr>
            </p:pic>
          </mc:Fallback>
        </mc:AlternateContent>
      </p:grpSp>
      <mc:AlternateContent xmlns:mc="http://schemas.openxmlformats.org/markup-compatibility/2006" xmlns:p14="http://schemas.microsoft.com/office/powerpoint/2010/main" xmlns:aink="http://schemas.microsoft.com/office/drawing/2016/ink">
        <mc:Choice Requires="p14 aink">
          <p:contentPart p14:bwMode="auto" r:id="rId27">
            <p14:nvContentPartPr>
              <p14:cNvPr id="23" name="Ink 22">
                <a:extLst>
                  <a:ext uri="{FF2B5EF4-FFF2-40B4-BE49-F238E27FC236}">
                    <a16:creationId xmlns:a16="http://schemas.microsoft.com/office/drawing/2014/main" id="{9F3A4056-1ADB-4ACB-83D3-4A34E20AD06E}"/>
                  </a:ext>
                </a:extLst>
              </p14:cNvPr>
              <p14:cNvContentPartPr/>
              <p14:nvPr/>
            </p14:nvContentPartPr>
            <p14:xfrm>
              <a:off x="3897720" y="4824208"/>
              <a:ext cx="360" cy="360"/>
            </p14:xfrm>
          </p:contentPart>
        </mc:Choice>
        <mc:Fallback xmlns="">
          <p:pic>
            <p:nvPicPr>
              <p:cNvPr id="23" name="Ink 22">
                <a:extLst>
                  <a:ext uri="{FF2B5EF4-FFF2-40B4-BE49-F238E27FC236}">
                    <a16:creationId xmlns:a16="http://schemas.microsoft.com/office/drawing/2014/main" id="{9F3A4056-1ADB-4ACB-83D3-4A34E20AD06E}"/>
                  </a:ext>
                </a:extLst>
              </p:cNvPr>
              <p:cNvPicPr/>
              <p:nvPr/>
            </p:nvPicPr>
            <p:blipFill>
              <a:blip r:embed="rId28"/>
              <a:stretch>
                <a:fillRect/>
              </a:stretch>
            </p:blipFill>
            <p:spPr>
              <a:xfrm>
                <a:off x="3879720" y="4716568"/>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9">
            <p14:nvContentPartPr>
              <p14:cNvPr id="27" name="Ink 26">
                <a:extLst>
                  <a:ext uri="{FF2B5EF4-FFF2-40B4-BE49-F238E27FC236}">
                    <a16:creationId xmlns:a16="http://schemas.microsoft.com/office/drawing/2014/main" id="{D1F5FF68-08D2-475A-8BD1-4D84A3319A8E}"/>
                  </a:ext>
                </a:extLst>
              </p14:cNvPr>
              <p14:cNvContentPartPr/>
              <p14:nvPr/>
            </p14:nvContentPartPr>
            <p14:xfrm>
              <a:off x="7687800" y="3969928"/>
              <a:ext cx="360" cy="360"/>
            </p14:xfrm>
          </p:contentPart>
        </mc:Choice>
        <mc:Fallback xmlns="">
          <p:pic>
            <p:nvPicPr>
              <p:cNvPr id="27" name="Ink 26">
                <a:extLst>
                  <a:ext uri="{FF2B5EF4-FFF2-40B4-BE49-F238E27FC236}">
                    <a16:creationId xmlns:a16="http://schemas.microsoft.com/office/drawing/2014/main" id="{D1F5FF68-08D2-475A-8BD1-4D84A3319A8E}"/>
                  </a:ext>
                </a:extLst>
              </p:cNvPr>
              <p:cNvPicPr/>
              <p:nvPr/>
            </p:nvPicPr>
            <p:blipFill>
              <a:blip r:embed="rId30"/>
              <a:stretch>
                <a:fillRect/>
              </a:stretch>
            </p:blipFill>
            <p:spPr>
              <a:xfrm>
                <a:off x="7670160" y="3861928"/>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1">
            <p14:nvContentPartPr>
              <p14:cNvPr id="28" name="Ink 27">
                <a:extLst>
                  <a:ext uri="{FF2B5EF4-FFF2-40B4-BE49-F238E27FC236}">
                    <a16:creationId xmlns:a16="http://schemas.microsoft.com/office/drawing/2014/main" id="{CED13F89-8328-4FF9-AFE5-B26E98B44BF3}"/>
                  </a:ext>
                </a:extLst>
              </p14:cNvPr>
              <p14:cNvContentPartPr/>
              <p14:nvPr/>
            </p14:nvContentPartPr>
            <p14:xfrm>
              <a:off x="-132480" y="1491688"/>
              <a:ext cx="360" cy="360"/>
            </p14:xfrm>
          </p:contentPart>
        </mc:Choice>
        <mc:Fallback xmlns="">
          <p:pic>
            <p:nvPicPr>
              <p:cNvPr id="28" name="Ink 27">
                <a:extLst>
                  <a:ext uri="{FF2B5EF4-FFF2-40B4-BE49-F238E27FC236}">
                    <a16:creationId xmlns:a16="http://schemas.microsoft.com/office/drawing/2014/main" id="{CED13F89-8328-4FF9-AFE5-B26E98B44BF3}"/>
                  </a:ext>
                </a:extLst>
              </p:cNvPr>
              <p:cNvPicPr/>
              <p:nvPr/>
            </p:nvPicPr>
            <p:blipFill>
              <a:blip r:embed="rId32"/>
              <a:stretch>
                <a:fillRect/>
              </a:stretch>
            </p:blipFill>
            <p:spPr>
              <a:xfrm>
                <a:off x="-150480" y="1383688"/>
                <a:ext cx="36000" cy="216000"/>
              </a:xfrm>
              <a:prstGeom prst="rect">
                <a:avLst/>
              </a:prstGeom>
            </p:spPr>
          </p:pic>
        </mc:Fallback>
      </mc:AlternateContent>
      <p:grpSp>
        <p:nvGrpSpPr>
          <p:cNvPr id="76" name="Group 75">
            <a:extLst>
              <a:ext uri="{FF2B5EF4-FFF2-40B4-BE49-F238E27FC236}">
                <a16:creationId xmlns:a16="http://schemas.microsoft.com/office/drawing/2014/main" id="{7FE9ECA0-D4B8-45D0-822F-1482196F9474}"/>
              </a:ext>
            </a:extLst>
          </p:cNvPr>
          <p:cNvGrpSpPr/>
          <p:nvPr/>
        </p:nvGrpSpPr>
        <p:grpSpPr>
          <a:xfrm>
            <a:off x="7832160" y="3933928"/>
            <a:ext cx="360" cy="360"/>
            <a:chOff x="7832160" y="3933928"/>
            <a:chExt cx="360" cy="360"/>
          </a:xfrm>
        </p:grpSpPr>
        <mc:AlternateContent xmlns:mc="http://schemas.openxmlformats.org/markup-compatibility/2006" xmlns:p14="http://schemas.microsoft.com/office/powerpoint/2010/main" xmlns:aink="http://schemas.microsoft.com/office/drawing/2016/ink">
          <mc:Choice Requires="p14 aink">
            <p:contentPart p14:bwMode="auto" r:id="rId33">
              <p14:nvContentPartPr>
                <p14:cNvPr id="29" name="Ink 28">
                  <a:extLst>
                    <a:ext uri="{FF2B5EF4-FFF2-40B4-BE49-F238E27FC236}">
                      <a16:creationId xmlns:a16="http://schemas.microsoft.com/office/drawing/2014/main" id="{A7AADBAE-D9BB-4DC0-AC57-97399BFDAAE2}"/>
                    </a:ext>
                  </a:extLst>
                </p14:cNvPr>
                <p14:cNvContentPartPr/>
                <p14:nvPr/>
              </p14:nvContentPartPr>
              <p14:xfrm>
                <a:off x="7832160" y="3933928"/>
                <a:ext cx="360" cy="360"/>
              </p14:xfrm>
            </p:contentPart>
          </mc:Choice>
          <mc:Fallback xmlns="">
            <p:pic>
              <p:nvPicPr>
                <p:cNvPr id="29" name="Ink 28">
                  <a:extLst>
                    <a:ext uri="{FF2B5EF4-FFF2-40B4-BE49-F238E27FC236}">
                      <a16:creationId xmlns:a16="http://schemas.microsoft.com/office/drawing/2014/main" id="{A7AADBAE-D9BB-4DC0-AC57-97399BFDAAE2}"/>
                    </a:ext>
                  </a:extLst>
                </p:cNvPr>
                <p:cNvPicPr/>
                <p:nvPr/>
              </p:nvPicPr>
              <p:blipFill>
                <a:blip r:embed="rId34"/>
                <a:stretch>
                  <a:fillRect/>
                </a:stretch>
              </p:blipFill>
              <p:spPr>
                <a:xfrm>
                  <a:off x="7814520" y="3826288"/>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5">
              <p14:nvContentPartPr>
                <p14:cNvPr id="31" name="Ink 30">
                  <a:extLst>
                    <a:ext uri="{FF2B5EF4-FFF2-40B4-BE49-F238E27FC236}">
                      <a16:creationId xmlns:a16="http://schemas.microsoft.com/office/drawing/2014/main" id="{D7724D8E-E8A4-4F7E-A0DB-A2AEBA057AEE}"/>
                    </a:ext>
                  </a:extLst>
                </p14:cNvPr>
                <p14:cNvContentPartPr/>
                <p14:nvPr/>
              </p14:nvContentPartPr>
              <p14:xfrm>
                <a:off x="7832160" y="3933928"/>
                <a:ext cx="360" cy="360"/>
              </p14:xfrm>
            </p:contentPart>
          </mc:Choice>
          <mc:Fallback xmlns="">
            <p:pic>
              <p:nvPicPr>
                <p:cNvPr id="31" name="Ink 30">
                  <a:extLst>
                    <a:ext uri="{FF2B5EF4-FFF2-40B4-BE49-F238E27FC236}">
                      <a16:creationId xmlns:a16="http://schemas.microsoft.com/office/drawing/2014/main" id="{D7724D8E-E8A4-4F7E-A0DB-A2AEBA057AEE}"/>
                    </a:ext>
                  </a:extLst>
                </p:cNvPr>
                <p:cNvPicPr/>
                <p:nvPr/>
              </p:nvPicPr>
              <p:blipFill>
                <a:blip r:embed="rId34"/>
                <a:stretch>
                  <a:fillRect/>
                </a:stretch>
              </p:blipFill>
              <p:spPr>
                <a:xfrm>
                  <a:off x="7814520" y="3826288"/>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6">
              <p14:nvContentPartPr>
                <p14:cNvPr id="32" name="Ink 31">
                  <a:extLst>
                    <a:ext uri="{FF2B5EF4-FFF2-40B4-BE49-F238E27FC236}">
                      <a16:creationId xmlns:a16="http://schemas.microsoft.com/office/drawing/2014/main" id="{0307EAED-5FF9-43C1-BC2B-1B6BF1EA7CC2}"/>
                    </a:ext>
                  </a:extLst>
                </p14:cNvPr>
                <p14:cNvContentPartPr/>
                <p14:nvPr/>
              </p14:nvContentPartPr>
              <p14:xfrm>
                <a:off x="7832160" y="3933928"/>
                <a:ext cx="360" cy="360"/>
              </p14:xfrm>
            </p:contentPart>
          </mc:Choice>
          <mc:Fallback xmlns="">
            <p:pic>
              <p:nvPicPr>
                <p:cNvPr id="32" name="Ink 31">
                  <a:extLst>
                    <a:ext uri="{FF2B5EF4-FFF2-40B4-BE49-F238E27FC236}">
                      <a16:creationId xmlns:a16="http://schemas.microsoft.com/office/drawing/2014/main" id="{0307EAED-5FF9-43C1-BC2B-1B6BF1EA7CC2}"/>
                    </a:ext>
                  </a:extLst>
                </p:cNvPr>
                <p:cNvPicPr/>
                <p:nvPr/>
              </p:nvPicPr>
              <p:blipFill>
                <a:blip r:embed="rId34"/>
                <a:stretch>
                  <a:fillRect/>
                </a:stretch>
              </p:blipFill>
              <p:spPr>
                <a:xfrm>
                  <a:off x="7814520" y="3826288"/>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7">
              <p14:nvContentPartPr>
                <p14:cNvPr id="33" name="Ink 32">
                  <a:extLst>
                    <a:ext uri="{FF2B5EF4-FFF2-40B4-BE49-F238E27FC236}">
                      <a16:creationId xmlns:a16="http://schemas.microsoft.com/office/drawing/2014/main" id="{D70DDC02-07DA-4DFA-934A-3A1F2C80F18E}"/>
                    </a:ext>
                  </a:extLst>
                </p14:cNvPr>
                <p14:cNvContentPartPr/>
                <p14:nvPr/>
              </p14:nvContentPartPr>
              <p14:xfrm>
                <a:off x="7832160" y="3933928"/>
                <a:ext cx="360" cy="360"/>
              </p14:xfrm>
            </p:contentPart>
          </mc:Choice>
          <mc:Fallback xmlns="">
            <p:pic>
              <p:nvPicPr>
                <p:cNvPr id="33" name="Ink 32">
                  <a:extLst>
                    <a:ext uri="{FF2B5EF4-FFF2-40B4-BE49-F238E27FC236}">
                      <a16:creationId xmlns:a16="http://schemas.microsoft.com/office/drawing/2014/main" id="{D70DDC02-07DA-4DFA-934A-3A1F2C80F18E}"/>
                    </a:ext>
                  </a:extLst>
                </p:cNvPr>
                <p:cNvPicPr/>
                <p:nvPr/>
              </p:nvPicPr>
              <p:blipFill>
                <a:blip r:embed="rId34"/>
                <a:stretch>
                  <a:fillRect/>
                </a:stretch>
              </p:blipFill>
              <p:spPr>
                <a:xfrm>
                  <a:off x="7814520" y="3826288"/>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8">
              <p14:nvContentPartPr>
                <p14:cNvPr id="34" name="Ink 33">
                  <a:extLst>
                    <a:ext uri="{FF2B5EF4-FFF2-40B4-BE49-F238E27FC236}">
                      <a16:creationId xmlns:a16="http://schemas.microsoft.com/office/drawing/2014/main" id="{05279192-9950-443F-A09D-67712F7D1ADD}"/>
                    </a:ext>
                  </a:extLst>
                </p14:cNvPr>
                <p14:cNvContentPartPr/>
                <p14:nvPr/>
              </p14:nvContentPartPr>
              <p14:xfrm>
                <a:off x="7832160" y="3933928"/>
                <a:ext cx="360" cy="360"/>
              </p14:xfrm>
            </p:contentPart>
          </mc:Choice>
          <mc:Fallback xmlns="">
            <p:pic>
              <p:nvPicPr>
                <p:cNvPr id="34" name="Ink 33">
                  <a:extLst>
                    <a:ext uri="{FF2B5EF4-FFF2-40B4-BE49-F238E27FC236}">
                      <a16:creationId xmlns:a16="http://schemas.microsoft.com/office/drawing/2014/main" id="{05279192-9950-443F-A09D-67712F7D1ADD}"/>
                    </a:ext>
                  </a:extLst>
                </p:cNvPr>
                <p:cNvPicPr/>
                <p:nvPr/>
              </p:nvPicPr>
              <p:blipFill>
                <a:blip r:embed="rId34"/>
                <a:stretch>
                  <a:fillRect/>
                </a:stretch>
              </p:blipFill>
              <p:spPr>
                <a:xfrm>
                  <a:off x="7814520" y="3826288"/>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9">
              <p14:nvContentPartPr>
                <p14:cNvPr id="35" name="Ink 34">
                  <a:extLst>
                    <a:ext uri="{FF2B5EF4-FFF2-40B4-BE49-F238E27FC236}">
                      <a16:creationId xmlns:a16="http://schemas.microsoft.com/office/drawing/2014/main" id="{9CB36848-31B7-41B5-8284-52A5469C2854}"/>
                    </a:ext>
                  </a:extLst>
                </p14:cNvPr>
                <p14:cNvContentPartPr/>
                <p14:nvPr/>
              </p14:nvContentPartPr>
              <p14:xfrm>
                <a:off x="7832160" y="3933928"/>
                <a:ext cx="360" cy="360"/>
              </p14:xfrm>
            </p:contentPart>
          </mc:Choice>
          <mc:Fallback xmlns="">
            <p:pic>
              <p:nvPicPr>
                <p:cNvPr id="35" name="Ink 34">
                  <a:extLst>
                    <a:ext uri="{FF2B5EF4-FFF2-40B4-BE49-F238E27FC236}">
                      <a16:creationId xmlns:a16="http://schemas.microsoft.com/office/drawing/2014/main" id="{9CB36848-31B7-41B5-8284-52A5469C2854}"/>
                    </a:ext>
                  </a:extLst>
                </p:cNvPr>
                <p:cNvPicPr/>
                <p:nvPr/>
              </p:nvPicPr>
              <p:blipFill>
                <a:blip r:embed="rId34"/>
                <a:stretch>
                  <a:fillRect/>
                </a:stretch>
              </p:blipFill>
              <p:spPr>
                <a:xfrm>
                  <a:off x="7814520" y="3826288"/>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0">
              <p14:nvContentPartPr>
                <p14:cNvPr id="36" name="Ink 35">
                  <a:extLst>
                    <a:ext uri="{FF2B5EF4-FFF2-40B4-BE49-F238E27FC236}">
                      <a16:creationId xmlns:a16="http://schemas.microsoft.com/office/drawing/2014/main" id="{9914B818-773E-48B1-9C28-9C761155A1F5}"/>
                    </a:ext>
                  </a:extLst>
                </p14:cNvPr>
                <p14:cNvContentPartPr/>
                <p14:nvPr/>
              </p14:nvContentPartPr>
              <p14:xfrm>
                <a:off x="7832160" y="3933928"/>
                <a:ext cx="360" cy="360"/>
              </p14:xfrm>
            </p:contentPart>
          </mc:Choice>
          <mc:Fallback xmlns="">
            <p:pic>
              <p:nvPicPr>
                <p:cNvPr id="36" name="Ink 35">
                  <a:extLst>
                    <a:ext uri="{FF2B5EF4-FFF2-40B4-BE49-F238E27FC236}">
                      <a16:creationId xmlns:a16="http://schemas.microsoft.com/office/drawing/2014/main" id="{9914B818-773E-48B1-9C28-9C761155A1F5}"/>
                    </a:ext>
                  </a:extLst>
                </p:cNvPr>
                <p:cNvPicPr/>
                <p:nvPr/>
              </p:nvPicPr>
              <p:blipFill>
                <a:blip r:embed="rId34"/>
                <a:stretch>
                  <a:fillRect/>
                </a:stretch>
              </p:blipFill>
              <p:spPr>
                <a:xfrm>
                  <a:off x="7814520" y="3826288"/>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1">
              <p14:nvContentPartPr>
                <p14:cNvPr id="43" name="Ink 42">
                  <a:extLst>
                    <a:ext uri="{FF2B5EF4-FFF2-40B4-BE49-F238E27FC236}">
                      <a16:creationId xmlns:a16="http://schemas.microsoft.com/office/drawing/2014/main" id="{9B169B48-4BED-4470-92F1-7AF55AD28181}"/>
                    </a:ext>
                  </a:extLst>
                </p14:cNvPr>
                <p14:cNvContentPartPr/>
                <p14:nvPr/>
              </p14:nvContentPartPr>
              <p14:xfrm>
                <a:off x="7832160" y="3933928"/>
                <a:ext cx="360" cy="360"/>
              </p14:xfrm>
            </p:contentPart>
          </mc:Choice>
          <mc:Fallback xmlns="">
            <p:pic>
              <p:nvPicPr>
                <p:cNvPr id="43" name="Ink 42">
                  <a:extLst>
                    <a:ext uri="{FF2B5EF4-FFF2-40B4-BE49-F238E27FC236}">
                      <a16:creationId xmlns:a16="http://schemas.microsoft.com/office/drawing/2014/main" id="{9B169B48-4BED-4470-92F1-7AF55AD28181}"/>
                    </a:ext>
                  </a:extLst>
                </p:cNvPr>
                <p:cNvPicPr/>
                <p:nvPr/>
              </p:nvPicPr>
              <p:blipFill>
                <a:blip r:embed="rId34"/>
                <a:stretch>
                  <a:fillRect/>
                </a:stretch>
              </p:blipFill>
              <p:spPr>
                <a:xfrm>
                  <a:off x="7814520" y="3826288"/>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2">
              <p14:nvContentPartPr>
                <p14:cNvPr id="44" name="Ink 43">
                  <a:extLst>
                    <a:ext uri="{FF2B5EF4-FFF2-40B4-BE49-F238E27FC236}">
                      <a16:creationId xmlns:a16="http://schemas.microsoft.com/office/drawing/2014/main" id="{9450C395-36B3-4E4A-8AAE-CA0C79773AE9}"/>
                    </a:ext>
                  </a:extLst>
                </p14:cNvPr>
                <p14:cNvContentPartPr/>
                <p14:nvPr/>
              </p14:nvContentPartPr>
              <p14:xfrm>
                <a:off x="7832160" y="3933928"/>
                <a:ext cx="360" cy="360"/>
              </p14:xfrm>
            </p:contentPart>
          </mc:Choice>
          <mc:Fallback xmlns="">
            <p:pic>
              <p:nvPicPr>
                <p:cNvPr id="44" name="Ink 43">
                  <a:extLst>
                    <a:ext uri="{FF2B5EF4-FFF2-40B4-BE49-F238E27FC236}">
                      <a16:creationId xmlns:a16="http://schemas.microsoft.com/office/drawing/2014/main" id="{9450C395-36B3-4E4A-8AAE-CA0C79773AE9}"/>
                    </a:ext>
                  </a:extLst>
                </p:cNvPr>
                <p:cNvPicPr/>
                <p:nvPr/>
              </p:nvPicPr>
              <p:blipFill>
                <a:blip r:embed="rId34"/>
                <a:stretch>
                  <a:fillRect/>
                </a:stretch>
              </p:blipFill>
              <p:spPr>
                <a:xfrm>
                  <a:off x="7814520" y="3826288"/>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3">
              <p14:nvContentPartPr>
                <p14:cNvPr id="47" name="Ink 46">
                  <a:extLst>
                    <a:ext uri="{FF2B5EF4-FFF2-40B4-BE49-F238E27FC236}">
                      <a16:creationId xmlns:a16="http://schemas.microsoft.com/office/drawing/2014/main" id="{2818B6E8-CEA5-484C-98B4-BA21630A7450}"/>
                    </a:ext>
                  </a:extLst>
                </p14:cNvPr>
                <p14:cNvContentPartPr/>
                <p14:nvPr/>
              </p14:nvContentPartPr>
              <p14:xfrm>
                <a:off x="7832160" y="3933928"/>
                <a:ext cx="360" cy="360"/>
              </p14:xfrm>
            </p:contentPart>
          </mc:Choice>
          <mc:Fallback xmlns="">
            <p:pic>
              <p:nvPicPr>
                <p:cNvPr id="47" name="Ink 46">
                  <a:extLst>
                    <a:ext uri="{FF2B5EF4-FFF2-40B4-BE49-F238E27FC236}">
                      <a16:creationId xmlns:a16="http://schemas.microsoft.com/office/drawing/2014/main" id="{2818B6E8-CEA5-484C-98B4-BA21630A7450}"/>
                    </a:ext>
                  </a:extLst>
                </p:cNvPr>
                <p:cNvPicPr/>
                <p:nvPr/>
              </p:nvPicPr>
              <p:blipFill>
                <a:blip r:embed="rId34"/>
                <a:stretch>
                  <a:fillRect/>
                </a:stretch>
              </p:blipFill>
              <p:spPr>
                <a:xfrm>
                  <a:off x="7814520" y="3826288"/>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4">
              <p14:nvContentPartPr>
                <p14:cNvPr id="62" name="Ink 61">
                  <a:extLst>
                    <a:ext uri="{FF2B5EF4-FFF2-40B4-BE49-F238E27FC236}">
                      <a16:creationId xmlns:a16="http://schemas.microsoft.com/office/drawing/2014/main" id="{69FFFED7-A552-4EEB-B8FA-031100A1FE2D}"/>
                    </a:ext>
                  </a:extLst>
                </p14:cNvPr>
                <p14:cNvContentPartPr/>
                <p14:nvPr/>
              </p14:nvContentPartPr>
              <p14:xfrm>
                <a:off x="7832160" y="3933928"/>
                <a:ext cx="360" cy="360"/>
              </p14:xfrm>
            </p:contentPart>
          </mc:Choice>
          <mc:Fallback xmlns="">
            <p:pic>
              <p:nvPicPr>
                <p:cNvPr id="62" name="Ink 61">
                  <a:extLst>
                    <a:ext uri="{FF2B5EF4-FFF2-40B4-BE49-F238E27FC236}">
                      <a16:creationId xmlns:a16="http://schemas.microsoft.com/office/drawing/2014/main" id="{69FFFED7-A552-4EEB-B8FA-031100A1FE2D}"/>
                    </a:ext>
                  </a:extLst>
                </p:cNvPr>
                <p:cNvPicPr/>
                <p:nvPr/>
              </p:nvPicPr>
              <p:blipFill>
                <a:blip r:embed="rId34"/>
                <a:stretch>
                  <a:fillRect/>
                </a:stretch>
              </p:blipFill>
              <p:spPr>
                <a:xfrm>
                  <a:off x="7814520" y="3826288"/>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5">
              <p14:nvContentPartPr>
                <p14:cNvPr id="68" name="Ink 67">
                  <a:extLst>
                    <a:ext uri="{FF2B5EF4-FFF2-40B4-BE49-F238E27FC236}">
                      <a16:creationId xmlns:a16="http://schemas.microsoft.com/office/drawing/2014/main" id="{F4C53BB3-B259-45DD-9A9E-806308BE4B4D}"/>
                    </a:ext>
                  </a:extLst>
                </p14:cNvPr>
                <p14:cNvContentPartPr/>
                <p14:nvPr/>
              </p14:nvContentPartPr>
              <p14:xfrm>
                <a:off x="7832160" y="3933928"/>
                <a:ext cx="360" cy="360"/>
              </p14:xfrm>
            </p:contentPart>
          </mc:Choice>
          <mc:Fallback xmlns="">
            <p:pic>
              <p:nvPicPr>
                <p:cNvPr id="68" name="Ink 67">
                  <a:extLst>
                    <a:ext uri="{FF2B5EF4-FFF2-40B4-BE49-F238E27FC236}">
                      <a16:creationId xmlns:a16="http://schemas.microsoft.com/office/drawing/2014/main" id="{F4C53BB3-B259-45DD-9A9E-806308BE4B4D}"/>
                    </a:ext>
                  </a:extLst>
                </p:cNvPr>
                <p:cNvPicPr/>
                <p:nvPr/>
              </p:nvPicPr>
              <p:blipFill>
                <a:blip r:embed="rId34"/>
                <a:stretch>
                  <a:fillRect/>
                </a:stretch>
              </p:blipFill>
              <p:spPr>
                <a:xfrm>
                  <a:off x="7814520" y="3826288"/>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6">
              <p14:nvContentPartPr>
                <p14:cNvPr id="70" name="Ink 69">
                  <a:extLst>
                    <a:ext uri="{FF2B5EF4-FFF2-40B4-BE49-F238E27FC236}">
                      <a16:creationId xmlns:a16="http://schemas.microsoft.com/office/drawing/2014/main" id="{38799C61-B469-4CA8-A8CC-B7CF733E020D}"/>
                    </a:ext>
                  </a:extLst>
                </p14:cNvPr>
                <p14:cNvContentPartPr/>
                <p14:nvPr/>
              </p14:nvContentPartPr>
              <p14:xfrm>
                <a:off x="7832160" y="3933928"/>
                <a:ext cx="360" cy="360"/>
              </p14:xfrm>
            </p:contentPart>
          </mc:Choice>
          <mc:Fallback xmlns="">
            <p:pic>
              <p:nvPicPr>
                <p:cNvPr id="70" name="Ink 69">
                  <a:extLst>
                    <a:ext uri="{FF2B5EF4-FFF2-40B4-BE49-F238E27FC236}">
                      <a16:creationId xmlns:a16="http://schemas.microsoft.com/office/drawing/2014/main" id="{38799C61-B469-4CA8-A8CC-B7CF733E020D}"/>
                    </a:ext>
                  </a:extLst>
                </p:cNvPr>
                <p:cNvPicPr/>
                <p:nvPr/>
              </p:nvPicPr>
              <p:blipFill>
                <a:blip r:embed="rId34"/>
                <a:stretch>
                  <a:fillRect/>
                </a:stretch>
              </p:blipFill>
              <p:spPr>
                <a:xfrm>
                  <a:off x="7814520" y="3826288"/>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7">
              <p14:nvContentPartPr>
                <p14:cNvPr id="71" name="Ink 70">
                  <a:extLst>
                    <a:ext uri="{FF2B5EF4-FFF2-40B4-BE49-F238E27FC236}">
                      <a16:creationId xmlns:a16="http://schemas.microsoft.com/office/drawing/2014/main" id="{45104163-4822-40C1-9FF4-0869B35A5307}"/>
                    </a:ext>
                  </a:extLst>
                </p14:cNvPr>
                <p14:cNvContentPartPr/>
                <p14:nvPr/>
              </p14:nvContentPartPr>
              <p14:xfrm>
                <a:off x="7832160" y="3933928"/>
                <a:ext cx="360" cy="360"/>
              </p14:xfrm>
            </p:contentPart>
          </mc:Choice>
          <mc:Fallback xmlns="">
            <p:pic>
              <p:nvPicPr>
                <p:cNvPr id="71" name="Ink 70">
                  <a:extLst>
                    <a:ext uri="{FF2B5EF4-FFF2-40B4-BE49-F238E27FC236}">
                      <a16:creationId xmlns:a16="http://schemas.microsoft.com/office/drawing/2014/main" id="{45104163-4822-40C1-9FF4-0869B35A5307}"/>
                    </a:ext>
                  </a:extLst>
                </p:cNvPr>
                <p:cNvPicPr/>
                <p:nvPr/>
              </p:nvPicPr>
              <p:blipFill>
                <a:blip r:embed="rId34"/>
                <a:stretch>
                  <a:fillRect/>
                </a:stretch>
              </p:blipFill>
              <p:spPr>
                <a:xfrm>
                  <a:off x="7814520" y="3826288"/>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8">
              <p14:nvContentPartPr>
                <p14:cNvPr id="72" name="Ink 71">
                  <a:extLst>
                    <a:ext uri="{FF2B5EF4-FFF2-40B4-BE49-F238E27FC236}">
                      <a16:creationId xmlns:a16="http://schemas.microsoft.com/office/drawing/2014/main" id="{CD0F0C9E-F34E-433F-8B3F-E21371723FBE}"/>
                    </a:ext>
                  </a:extLst>
                </p14:cNvPr>
                <p14:cNvContentPartPr/>
                <p14:nvPr/>
              </p14:nvContentPartPr>
              <p14:xfrm>
                <a:off x="7832160" y="3933928"/>
                <a:ext cx="360" cy="360"/>
              </p14:xfrm>
            </p:contentPart>
          </mc:Choice>
          <mc:Fallback xmlns="">
            <p:pic>
              <p:nvPicPr>
                <p:cNvPr id="72" name="Ink 71">
                  <a:extLst>
                    <a:ext uri="{FF2B5EF4-FFF2-40B4-BE49-F238E27FC236}">
                      <a16:creationId xmlns:a16="http://schemas.microsoft.com/office/drawing/2014/main" id="{CD0F0C9E-F34E-433F-8B3F-E21371723FBE}"/>
                    </a:ext>
                  </a:extLst>
                </p:cNvPr>
                <p:cNvPicPr/>
                <p:nvPr/>
              </p:nvPicPr>
              <p:blipFill>
                <a:blip r:embed="rId34"/>
                <a:stretch>
                  <a:fillRect/>
                </a:stretch>
              </p:blipFill>
              <p:spPr>
                <a:xfrm>
                  <a:off x="7814520" y="3826288"/>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9">
              <p14:nvContentPartPr>
                <p14:cNvPr id="73" name="Ink 72">
                  <a:extLst>
                    <a:ext uri="{FF2B5EF4-FFF2-40B4-BE49-F238E27FC236}">
                      <a16:creationId xmlns:a16="http://schemas.microsoft.com/office/drawing/2014/main" id="{E51A4E15-E4B1-4AA8-A364-B0FFE16CC453}"/>
                    </a:ext>
                  </a:extLst>
                </p14:cNvPr>
                <p14:cNvContentPartPr/>
                <p14:nvPr/>
              </p14:nvContentPartPr>
              <p14:xfrm>
                <a:off x="7832160" y="3933928"/>
                <a:ext cx="360" cy="360"/>
              </p14:xfrm>
            </p:contentPart>
          </mc:Choice>
          <mc:Fallback xmlns="">
            <p:pic>
              <p:nvPicPr>
                <p:cNvPr id="73" name="Ink 72">
                  <a:extLst>
                    <a:ext uri="{FF2B5EF4-FFF2-40B4-BE49-F238E27FC236}">
                      <a16:creationId xmlns:a16="http://schemas.microsoft.com/office/drawing/2014/main" id="{E51A4E15-E4B1-4AA8-A364-B0FFE16CC453}"/>
                    </a:ext>
                  </a:extLst>
                </p:cNvPr>
                <p:cNvPicPr/>
                <p:nvPr/>
              </p:nvPicPr>
              <p:blipFill>
                <a:blip r:embed="rId34"/>
                <a:stretch>
                  <a:fillRect/>
                </a:stretch>
              </p:blipFill>
              <p:spPr>
                <a:xfrm>
                  <a:off x="7814520" y="3826288"/>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50">
              <p14:nvContentPartPr>
                <p14:cNvPr id="74" name="Ink 73">
                  <a:extLst>
                    <a:ext uri="{FF2B5EF4-FFF2-40B4-BE49-F238E27FC236}">
                      <a16:creationId xmlns:a16="http://schemas.microsoft.com/office/drawing/2014/main" id="{241F7DED-DF6D-4ED4-B4F7-375B91CDF141}"/>
                    </a:ext>
                  </a:extLst>
                </p14:cNvPr>
                <p14:cNvContentPartPr/>
                <p14:nvPr/>
              </p14:nvContentPartPr>
              <p14:xfrm>
                <a:off x="7832160" y="3933928"/>
                <a:ext cx="360" cy="360"/>
              </p14:xfrm>
            </p:contentPart>
          </mc:Choice>
          <mc:Fallback xmlns="">
            <p:pic>
              <p:nvPicPr>
                <p:cNvPr id="74" name="Ink 73">
                  <a:extLst>
                    <a:ext uri="{FF2B5EF4-FFF2-40B4-BE49-F238E27FC236}">
                      <a16:creationId xmlns:a16="http://schemas.microsoft.com/office/drawing/2014/main" id="{241F7DED-DF6D-4ED4-B4F7-375B91CDF141}"/>
                    </a:ext>
                  </a:extLst>
                </p:cNvPr>
                <p:cNvPicPr/>
                <p:nvPr/>
              </p:nvPicPr>
              <p:blipFill>
                <a:blip r:embed="rId34"/>
                <a:stretch>
                  <a:fillRect/>
                </a:stretch>
              </p:blipFill>
              <p:spPr>
                <a:xfrm>
                  <a:off x="7814520" y="3826288"/>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51">
              <p14:nvContentPartPr>
                <p14:cNvPr id="75" name="Ink 74">
                  <a:extLst>
                    <a:ext uri="{FF2B5EF4-FFF2-40B4-BE49-F238E27FC236}">
                      <a16:creationId xmlns:a16="http://schemas.microsoft.com/office/drawing/2014/main" id="{EE16678A-6C92-40F3-A8E3-A3942B70D674}"/>
                    </a:ext>
                  </a:extLst>
                </p14:cNvPr>
                <p14:cNvContentPartPr/>
                <p14:nvPr/>
              </p14:nvContentPartPr>
              <p14:xfrm>
                <a:off x="7832160" y="3933928"/>
                <a:ext cx="360" cy="360"/>
              </p14:xfrm>
            </p:contentPart>
          </mc:Choice>
          <mc:Fallback xmlns="">
            <p:pic>
              <p:nvPicPr>
                <p:cNvPr id="75" name="Ink 74">
                  <a:extLst>
                    <a:ext uri="{FF2B5EF4-FFF2-40B4-BE49-F238E27FC236}">
                      <a16:creationId xmlns:a16="http://schemas.microsoft.com/office/drawing/2014/main" id="{EE16678A-6C92-40F3-A8E3-A3942B70D674}"/>
                    </a:ext>
                  </a:extLst>
                </p:cNvPr>
                <p:cNvPicPr/>
                <p:nvPr/>
              </p:nvPicPr>
              <p:blipFill>
                <a:blip r:embed="rId34"/>
                <a:stretch>
                  <a:fillRect/>
                </a:stretch>
              </p:blipFill>
              <p:spPr>
                <a:xfrm>
                  <a:off x="7814520" y="3826288"/>
                  <a:ext cx="36000" cy="216000"/>
                </a:xfrm>
                <a:prstGeom prst="rect">
                  <a:avLst/>
                </a:prstGeom>
              </p:spPr>
            </p:pic>
          </mc:Fallback>
        </mc:AlternateContent>
      </p:grpSp>
      <mc:AlternateContent xmlns:mc="http://schemas.openxmlformats.org/markup-compatibility/2006" xmlns:p14="http://schemas.microsoft.com/office/powerpoint/2010/main" xmlns:aink="http://schemas.microsoft.com/office/drawing/2016/ink">
        <mc:Choice Requires="p14 aink">
          <p:contentPart p14:bwMode="auto" r:id="rId52">
            <p14:nvContentPartPr>
              <p14:cNvPr id="77" name="Ink 76">
                <a:extLst>
                  <a:ext uri="{FF2B5EF4-FFF2-40B4-BE49-F238E27FC236}">
                    <a16:creationId xmlns:a16="http://schemas.microsoft.com/office/drawing/2014/main" id="{4E5D2F16-86FD-4F95-92D8-E78BDDDA0B0D}"/>
                  </a:ext>
                </a:extLst>
              </p14:cNvPr>
              <p14:cNvContentPartPr/>
              <p14:nvPr/>
            </p14:nvContentPartPr>
            <p14:xfrm>
              <a:off x="6159960" y="2779048"/>
              <a:ext cx="360" cy="360"/>
            </p14:xfrm>
          </p:contentPart>
        </mc:Choice>
        <mc:Fallback xmlns="">
          <p:pic>
            <p:nvPicPr>
              <p:cNvPr id="77" name="Ink 76">
                <a:extLst>
                  <a:ext uri="{FF2B5EF4-FFF2-40B4-BE49-F238E27FC236}">
                    <a16:creationId xmlns:a16="http://schemas.microsoft.com/office/drawing/2014/main" id="{4E5D2F16-86FD-4F95-92D8-E78BDDDA0B0D}"/>
                  </a:ext>
                </a:extLst>
              </p:cNvPr>
              <p:cNvPicPr/>
              <p:nvPr/>
            </p:nvPicPr>
            <p:blipFill>
              <a:blip r:embed="rId53"/>
              <a:stretch>
                <a:fillRect/>
              </a:stretch>
            </p:blipFill>
            <p:spPr>
              <a:xfrm>
                <a:off x="6141960" y="2671048"/>
                <a:ext cx="36000" cy="216000"/>
              </a:xfrm>
              <a:prstGeom prst="rect">
                <a:avLst/>
              </a:prstGeom>
            </p:spPr>
          </p:pic>
        </mc:Fallback>
      </mc:AlternateContent>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8382000" cy="1046440"/>
          </a:xfrm>
          <a:prstGeom prst="rect">
            <a:avLst/>
          </a:prstGeom>
          <a:noFill/>
        </p:spPr>
        <p:txBody>
          <a:bodyPr wrap="square" rtlCol="0">
            <a:spAutoFit/>
          </a:bodyPr>
          <a:lstStyle/>
          <a:p>
            <a:pPr algn="just"/>
            <a:r>
              <a:rPr lang="en-US" sz="2400" b="1" dirty="0"/>
              <a:t>Mechanism :</a:t>
            </a:r>
            <a:r>
              <a:rPr lang="en-US" dirty="0"/>
              <a:t>  </a:t>
            </a:r>
            <a:r>
              <a:rPr lang="en-US" sz="2000" dirty="0"/>
              <a:t>The reaction involves two steps. The first step is the reduction of diazonium ion by cuprous ion to give an aryl radical :</a:t>
            </a:r>
          </a:p>
          <a:p>
            <a:pPr algn="just"/>
            <a:endParaRPr lang="en-US" dirty="0"/>
          </a:p>
        </p:txBody>
      </p:sp>
      <p:grpSp>
        <p:nvGrpSpPr>
          <p:cNvPr id="3" name="Group 2"/>
          <p:cNvGrpSpPr/>
          <p:nvPr/>
        </p:nvGrpSpPr>
        <p:grpSpPr>
          <a:xfrm>
            <a:off x="609600" y="1524000"/>
            <a:ext cx="1600200" cy="628710"/>
            <a:chOff x="3048000" y="2514600"/>
            <a:chExt cx="1600200" cy="628710"/>
          </a:xfrm>
        </p:grpSpPr>
        <p:grpSp>
          <p:nvGrpSpPr>
            <p:cNvPr id="4" name="Group 58"/>
            <p:cNvGrpSpPr/>
            <p:nvPr/>
          </p:nvGrpSpPr>
          <p:grpSpPr>
            <a:xfrm>
              <a:off x="3276600" y="2514600"/>
              <a:ext cx="533400" cy="228600"/>
              <a:chOff x="2362200" y="1959114"/>
              <a:chExt cx="533400" cy="228600"/>
            </a:xfrm>
          </p:grpSpPr>
          <p:sp>
            <p:nvSpPr>
              <p:cNvPr id="6" name="Flowchart: Connector 5"/>
              <p:cNvSpPr/>
              <p:nvPr/>
            </p:nvSpPr>
            <p:spPr>
              <a:xfrm>
                <a:off x="2362200" y="1959114"/>
                <a:ext cx="228600" cy="228600"/>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a:t>+</a:t>
                </a:r>
              </a:p>
            </p:txBody>
          </p:sp>
          <p:sp>
            <p:nvSpPr>
              <p:cNvPr id="7" name="Flowchart: Connector 6"/>
              <p:cNvSpPr/>
              <p:nvPr/>
            </p:nvSpPr>
            <p:spPr>
              <a:xfrm>
                <a:off x="2667000" y="1959114"/>
                <a:ext cx="228600" cy="228600"/>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a:t>-</a:t>
                </a:r>
              </a:p>
            </p:txBody>
          </p:sp>
        </p:grpSp>
        <p:sp>
          <p:nvSpPr>
            <p:cNvPr id="5" name="TextBox 4"/>
            <p:cNvSpPr txBox="1"/>
            <p:nvPr/>
          </p:nvSpPr>
          <p:spPr>
            <a:xfrm>
              <a:off x="3048000" y="2743200"/>
              <a:ext cx="1600200" cy="400110"/>
            </a:xfrm>
            <a:prstGeom prst="rect">
              <a:avLst/>
            </a:prstGeom>
            <a:noFill/>
          </p:spPr>
          <p:txBody>
            <a:bodyPr wrap="square" rtlCol="0">
              <a:spAutoFit/>
            </a:bodyPr>
            <a:lstStyle/>
            <a:p>
              <a:r>
                <a:rPr lang="en-US" sz="2000" dirty="0" err="1"/>
                <a:t>ArN</a:t>
              </a:r>
              <a:r>
                <a:rPr lang="en-US" sz="2000" baseline="-25000" dirty="0"/>
                <a:t> 2</a:t>
              </a:r>
              <a:r>
                <a:rPr lang="en-US" sz="2000" dirty="0"/>
                <a:t>X</a:t>
              </a:r>
            </a:p>
          </p:txBody>
        </p:sp>
      </p:grpSp>
      <p:sp>
        <p:nvSpPr>
          <p:cNvPr id="8" name="TextBox 7"/>
          <p:cNvSpPr txBox="1"/>
          <p:nvPr/>
        </p:nvSpPr>
        <p:spPr>
          <a:xfrm>
            <a:off x="1524000" y="1752600"/>
            <a:ext cx="1447800" cy="400110"/>
          </a:xfrm>
          <a:prstGeom prst="rect">
            <a:avLst/>
          </a:prstGeom>
          <a:noFill/>
        </p:spPr>
        <p:txBody>
          <a:bodyPr wrap="square" rtlCol="0">
            <a:spAutoFit/>
          </a:bodyPr>
          <a:lstStyle/>
          <a:p>
            <a:r>
              <a:rPr lang="en-US" sz="2000" dirty="0"/>
              <a:t>+    </a:t>
            </a:r>
            <a:r>
              <a:rPr lang="en-US" sz="2000" dirty="0" err="1"/>
              <a:t>CuX</a:t>
            </a:r>
            <a:endParaRPr lang="en-US" sz="2000" dirty="0"/>
          </a:p>
        </p:txBody>
      </p:sp>
      <p:sp>
        <p:nvSpPr>
          <p:cNvPr id="11" name="TextBox 10"/>
          <p:cNvSpPr txBox="1"/>
          <p:nvPr/>
        </p:nvSpPr>
        <p:spPr>
          <a:xfrm>
            <a:off x="4572000" y="1733490"/>
            <a:ext cx="4114800" cy="502702"/>
          </a:xfrm>
          <a:prstGeom prst="rect">
            <a:avLst/>
          </a:prstGeom>
          <a:noFill/>
        </p:spPr>
        <p:txBody>
          <a:bodyPr wrap="square" rtlCol="0">
            <a:spAutoFit/>
          </a:bodyPr>
          <a:lstStyle/>
          <a:p>
            <a:r>
              <a:rPr lang="en-US" sz="2000" dirty="0"/>
              <a:t>Ar</a:t>
            </a:r>
            <a:r>
              <a:rPr lang="en-US" sz="4000" baseline="30000" dirty="0"/>
              <a:t>.</a:t>
            </a:r>
            <a:r>
              <a:rPr lang="en-US" sz="2000" dirty="0"/>
              <a:t>  +   N</a:t>
            </a:r>
            <a:r>
              <a:rPr lang="en-US" sz="2000" baseline="-25000" dirty="0"/>
              <a:t> 2</a:t>
            </a:r>
            <a:r>
              <a:rPr lang="en-US" sz="2000" dirty="0"/>
              <a:t>  +   </a:t>
            </a:r>
            <a:r>
              <a:rPr lang="en-US" sz="2000" dirty="0" err="1"/>
              <a:t>CuX</a:t>
            </a:r>
            <a:r>
              <a:rPr lang="en-US" sz="2000" baseline="-25000" dirty="0"/>
              <a:t> 2</a:t>
            </a:r>
            <a:endParaRPr lang="en-US" sz="2000" dirty="0"/>
          </a:p>
        </p:txBody>
      </p:sp>
      <p:cxnSp>
        <p:nvCxnSpPr>
          <p:cNvPr id="13" name="Straight Arrow Connector 12"/>
          <p:cNvCxnSpPr/>
          <p:nvPr/>
        </p:nvCxnSpPr>
        <p:spPr>
          <a:xfrm>
            <a:off x="2819400" y="1979612"/>
            <a:ext cx="1447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38200" y="2895600"/>
            <a:ext cx="6096000" cy="2349361"/>
          </a:xfrm>
          <a:prstGeom prst="rect">
            <a:avLst/>
          </a:prstGeom>
          <a:noFill/>
        </p:spPr>
        <p:txBody>
          <a:bodyPr wrap="square" rtlCol="0">
            <a:spAutoFit/>
          </a:bodyPr>
          <a:lstStyle/>
          <a:p>
            <a:r>
              <a:rPr lang="en-US" sz="2000" dirty="0"/>
              <a:t>In the second step, the aryl radical abstracts halogen from cupric chloride, reducing it. </a:t>
            </a:r>
            <a:r>
              <a:rPr lang="en-US" sz="2000" dirty="0" err="1"/>
              <a:t>CuX</a:t>
            </a:r>
            <a:r>
              <a:rPr lang="en-US" sz="2000" dirty="0"/>
              <a:t> is regenerated and is thus, a true catalyst.</a:t>
            </a:r>
          </a:p>
          <a:p>
            <a:endParaRPr lang="en-US" sz="2000" dirty="0"/>
          </a:p>
          <a:p>
            <a:endParaRPr lang="en-US" sz="2000" dirty="0"/>
          </a:p>
          <a:p>
            <a:r>
              <a:rPr lang="en-US" sz="2000" dirty="0"/>
              <a:t>Ar</a:t>
            </a:r>
            <a:r>
              <a:rPr lang="en-US" sz="4000" baseline="30000" dirty="0"/>
              <a:t>.</a:t>
            </a:r>
            <a:r>
              <a:rPr lang="en-US" sz="2000" baseline="30000" dirty="0"/>
              <a:t> </a:t>
            </a:r>
            <a:r>
              <a:rPr lang="en-US" sz="2000" dirty="0"/>
              <a:t>+   CuX</a:t>
            </a:r>
            <a:r>
              <a:rPr lang="en-US" sz="2000" baseline="-25000" dirty="0"/>
              <a:t>2        </a:t>
            </a:r>
            <a:r>
              <a:rPr lang="en-US" sz="2000" dirty="0"/>
              <a:t>                          </a:t>
            </a:r>
            <a:r>
              <a:rPr lang="en-US" sz="2000" dirty="0" err="1"/>
              <a:t>Ar</a:t>
            </a:r>
            <a:r>
              <a:rPr lang="en-US" sz="2000" dirty="0"/>
              <a:t>       X  + </a:t>
            </a:r>
            <a:r>
              <a:rPr lang="en-US" sz="2000" dirty="0" err="1"/>
              <a:t>CuX</a:t>
            </a:r>
            <a:endParaRPr lang="en-US" sz="2000" dirty="0"/>
          </a:p>
          <a:p>
            <a:endParaRPr lang="en-US" sz="2000" dirty="0"/>
          </a:p>
        </p:txBody>
      </p:sp>
      <p:cxnSp>
        <p:nvCxnSpPr>
          <p:cNvPr id="16" name="Straight Arrow Connector 15"/>
          <p:cNvCxnSpPr/>
          <p:nvPr/>
        </p:nvCxnSpPr>
        <p:spPr>
          <a:xfrm>
            <a:off x="2209800" y="4648200"/>
            <a:ext cx="13716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191000" y="47244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xmlns:aink="http://schemas.microsoft.com/office/drawing/2016/ink">
        <mc:Choice Requires="p14 aink">
          <p:contentPart p14:bwMode="auto" r:id="rId2">
            <p14:nvContentPartPr>
              <p14:cNvPr id="9" name="Ink 8">
                <a:extLst>
                  <a:ext uri="{FF2B5EF4-FFF2-40B4-BE49-F238E27FC236}">
                    <a16:creationId xmlns:a16="http://schemas.microsoft.com/office/drawing/2014/main" id="{F3F1AE3B-B1BC-4D94-A3A1-EAB597EBA7FA}"/>
                  </a:ext>
                </a:extLst>
              </p14:cNvPr>
              <p14:cNvContentPartPr/>
              <p14:nvPr/>
            </p14:nvContentPartPr>
            <p14:xfrm>
              <a:off x="1455366" y="2189615"/>
              <a:ext cx="360" cy="360"/>
            </p14:xfrm>
          </p:contentPart>
        </mc:Choice>
        <mc:Fallback xmlns="">
          <p:pic>
            <p:nvPicPr>
              <p:cNvPr id="9" name="Ink 8">
                <a:extLst>
                  <a:ext uri="{FF2B5EF4-FFF2-40B4-BE49-F238E27FC236}">
                    <a16:creationId xmlns:a16="http://schemas.microsoft.com/office/drawing/2014/main" id="{F3F1AE3B-B1BC-4D94-A3A1-EAB597EBA7FA}"/>
                  </a:ext>
                </a:extLst>
              </p:cNvPr>
              <p:cNvPicPr/>
              <p:nvPr/>
            </p:nvPicPr>
            <p:blipFill>
              <a:blip r:embed="rId3"/>
              <a:stretch>
                <a:fillRect/>
              </a:stretch>
            </p:blipFill>
            <p:spPr>
              <a:xfrm>
                <a:off x="1437726" y="2081615"/>
                <a:ext cx="36000" cy="216000"/>
              </a:xfrm>
              <a:prstGeom prst="rect">
                <a:avLst/>
              </a:prstGeom>
            </p:spPr>
          </p:pic>
        </mc:Fallback>
      </mc:AlternateContent>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t="-31000" b="-31000"/>
          </a:stretch>
        </a:blipFill>
        <a:effectLst/>
      </p:bgPr>
    </p:bg>
    <p:spTree>
      <p:nvGrpSpPr>
        <p:cNvPr id="1" name=""/>
        <p:cNvGrpSpPr/>
        <p:nvPr/>
      </p:nvGrpSpPr>
      <p:grpSpPr>
        <a:xfrm>
          <a:off x="0" y="0"/>
          <a:ext cx="0" cy="0"/>
          <a:chOff x="0" y="0"/>
          <a:chExt cx="0" cy="0"/>
        </a:xfrm>
      </p:grpSpPr>
      <p:sp>
        <p:nvSpPr>
          <p:cNvPr id="2" name="Rectangle 1"/>
          <p:cNvSpPr/>
          <p:nvPr/>
        </p:nvSpPr>
        <p:spPr>
          <a:xfrm rot="3187964">
            <a:off x="4612333" y="3845867"/>
            <a:ext cx="2819400"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QUESTIONS ??</a:t>
            </a:r>
            <a:endParaRPr lang="en-US" sz="2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rot="3251942">
            <a:off x="2921890" y="-310326"/>
            <a:ext cx="2492990" cy="8319221"/>
          </a:xfrm>
          <a:prstGeom prst="rect">
            <a:avLst/>
          </a:prstGeom>
          <a:noFill/>
        </p:spPr>
        <p:txBody>
          <a:bodyPr vert="vert270"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14500" b="1" cap="all" spc="0" dirty="0">
                <a:ln/>
                <a:solidFill>
                  <a:srgbClr val="00B05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Thank</a:t>
            </a:r>
            <a:r>
              <a:rPr lang="en-US" sz="15000" b="1" cap="all" dirty="0">
                <a:ln/>
                <a:solidFill>
                  <a:srgbClr val="00B05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s</a:t>
            </a:r>
            <a:endParaRPr lang="en-US" sz="15000" b="1" cap="all" spc="0" dirty="0">
              <a:ln/>
              <a:solidFill>
                <a:srgbClr val="00B05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TotalTime>
  <Words>468</Words>
  <Application>Microsoft Office PowerPoint</Application>
  <PresentationFormat>On-screen Show (4:3)</PresentationFormat>
  <Paragraphs>69</Paragraphs>
  <Slides>7</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vt:lpstr>
      <vt:lpstr>Calibri</vt:lpstr>
      <vt:lpstr>Times New Roman</vt:lpstr>
      <vt:lpstr>Office Theme</vt:lpstr>
      <vt:lpstr>ChemSketch</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global</dc:creator>
  <cp:lastModifiedBy>n</cp:lastModifiedBy>
  <cp:revision>24</cp:revision>
  <dcterms:created xsi:type="dcterms:W3CDTF">2011-01-18T11:53:44Z</dcterms:created>
  <dcterms:modified xsi:type="dcterms:W3CDTF">2023-09-19T09:51:48Z</dcterms:modified>
</cp:coreProperties>
</file>