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494" r:id="rId2"/>
    <p:sldId id="522" r:id="rId3"/>
    <p:sldId id="526" r:id="rId4"/>
    <p:sldId id="527" r:id="rId5"/>
    <p:sldId id="529" r:id="rId6"/>
    <p:sldId id="535" r:id="rId7"/>
    <p:sldId id="536" r:id="rId8"/>
    <p:sldId id="530" r:id="rId9"/>
    <p:sldId id="537" r:id="rId10"/>
    <p:sldId id="538" r:id="rId11"/>
    <p:sldId id="539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217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85" d="100"/>
          <a:sy n="85" d="100"/>
        </p:scale>
        <p:origin x="96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5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5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5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5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42B0EA-68B4-41A4-A659-08E7DBE3E5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886200"/>
            <a:ext cx="8610600" cy="99853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953000"/>
            <a:ext cx="8610600" cy="838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/>
              <a:t>Click to edit subtitle style</a:t>
            </a:r>
          </a:p>
        </p:txBody>
      </p:sp>
      <p:sp>
        <p:nvSpPr>
          <p:cNvPr id="27648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48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6DA46AC-96AD-43E3-811A-138E6DE5B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A28AC-CAF6-424C-8F0E-178F6E19BA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B146A-D20C-4597-B28A-D18649634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2B301-47A8-47BF-A6D7-81B9A94C3F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16403-D739-41ED-A59E-9C7E2E443F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764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CDBFD-DA02-4052-B80F-71906AFFB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A15ED-1114-4C90-917B-7B629DC33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173BE-BBE2-484D-8D85-A7840E873E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A6DEF-CA10-415B-9E44-F01763C620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7FB4C-1F93-405E-B9D8-0B8C8BD5C6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32316-1575-41BA-8445-02CA297F9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2400"/>
            <a:ext cx="7467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5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275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0198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Material from karentimberlake.com and </a:t>
            </a:r>
          </a:p>
          <a:p>
            <a:r>
              <a:rPr lang="en-US"/>
              <a:t>H. Stephen Stoker</a:t>
            </a:r>
          </a:p>
        </p:txBody>
      </p:sp>
      <p:sp>
        <p:nvSpPr>
          <p:cNvPr id="275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0FD98F-4F68-4119-9CCE-C227B1D375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21243580">
            <a:off x="5599462" y="4613701"/>
            <a:ext cx="36022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/>
            </a:pPr>
            <a:r>
              <a:rPr lang="en-US" b="1" dirty="0">
                <a:solidFill>
                  <a:schemeClr val="accent4"/>
                </a:solidFill>
                <a:latin typeface="Algerian" pitchFamily="82" charset="0"/>
                <a:cs typeface="Arial" charset="0"/>
              </a:rPr>
              <a:t> Presented By </a:t>
            </a:r>
          </a:p>
          <a:p>
            <a:pPr lvl="0" algn="l">
              <a:defRPr/>
            </a:pPr>
            <a:r>
              <a:rPr lang="en-US" b="1" dirty="0">
                <a:solidFill>
                  <a:schemeClr val="accent4"/>
                </a:solidFill>
                <a:latin typeface="Algerian" pitchFamily="82" charset="0"/>
                <a:cs typeface="Arial" charset="0"/>
              </a:rPr>
              <a:t>dr. </a:t>
            </a:r>
            <a:r>
              <a:rPr lang="en-US" b="1" dirty="0" err="1">
                <a:solidFill>
                  <a:schemeClr val="accent4"/>
                </a:solidFill>
                <a:latin typeface="Algerian" pitchFamily="82" charset="0"/>
                <a:cs typeface="Arial" charset="0"/>
              </a:rPr>
              <a:t>Z.M.gadhawala</a:t>
            </a:r>
            <a:endParaRPr lang="en-US" b="1" dirty="0">
              <a:solidFill>
                <a:schemeClr val="accent4"/>
              </a:solidFill>
              <a:latin typeface="Algerian" pitchFamily="82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0"/>
            <a:ext cx="5181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i="1" u="sng" dirty="0">
                <a:solidFill>
                  <a:schemeClr val="bg1">
                    <a:lumMod val="10000"/>
                  </a:schemeClr>
                </a:solidFill>
                <a:latin typeface="Forte" pitchFamily="66" charset="0"/>
              </a:rPr>
              <a:t>THE H.N.S.B LTD SCIENCE </a:t>
            </a:r>
            <a:r>
              <a:rPr lang="en-US" sz="3200" b="1" i="1" u="sng" dirty="0" err="1">
                <a:solidFill>
                  <a:schemeClr val="bg1">
                    <a:lumMod val="10000"/>
                  </a:schemeClr>
                </a:solidFill>
                <a:latin typeface="Forte" pitchFamily="66" charset="0"/>
              </a:rPr>
              <a:t>COLLeGE</a:t>
            </a:r>
            <a:r>
              <a:rPr lang="en-US" sz="3200" b="1" i="1" u="sng" dirty="0">
                <a:solidFill>
                  <a:schemeClr val="bg1">
                    <a:lumMod val="10000"/>
                  </a:schemeClr>
                </a:solidFill>
                <a:latin typeface="Forte" pitchFamily="66" charset="0"/>
              </a:rPr>
              <a:t>   HMT</a:t>
            </a:r>
          </a:p>
        </p:txBody>
      </p:sp>
      <p:sp>
        <p:nvSpPr>
          <p:cNvPr id="9" name="Rectangle 8"/>
          <p:cNvSpPr/>
          <p:nvPr/>
        </p:nvSpPr>
        <p:spPr>
          <a:xfrm>
            <a:off x="2743200" y="1219200"/>
            <a:ext cx="2892843" cy="5795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  <a:latin typeface="Broadway" pitchFamily="82" charset="0"/>
              </a:rPr>
              <a:t>CLASS  SEMINAR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981200"/>
            <a:ext cx="3409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lgerian" pitchFamily="82" charset="0"/>
              </a:rPr>
              <a:t>ORAGANIC CHEMISTRY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2362200"/>
            <a:ext cx="2704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lgerian" pitchFamily="82" charset="0"/>
              </a:rPr>
              <a:t>PAPER :- CHN-502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152400" y="3810000"/>
            <a:ext cx="5791200" cy="2154339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304704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>
                <a:ln>
                  <a:noFill/>
                </a:ln>
                <a:effectLst/>
                <a:latin typeface="Algerian" pitchFamily="82" charset="0"/>
                <a:ea typeface="Times New Roman" pitchFamily="18" charset="0"/>
                <a:cs typeface="Times New Roman" pitchFamily="18" charset="0"/>
              </a:rPr>
              <a:t>AUTOXIDATION-HYDROPEROXIDE 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65F91"/>
                </a:solidFill>
                <a:effectLst/>
                <a:latin typeface="Broadway" pitchFamily="82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65F9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effectLst/>
                <a:latin typeface="Algerian" pitchFamily="82" charset="0"/>
                <a:ea typeface="Times New Roman" pitchFamily="18" charset="0"/>
                <a:cs typeface="Times New Roman" pitchFamily="18" charset="0"/>
              </a:rPr>
              <a:t>PEROXIDE FORMATION</a:t>
            </a:r>
            <a:endParaRPr kumimoji="0" lang="en-US" sz="3200" b="1" i="0" u="none" strike="noStrike" cap="none" normalizeH="0" baseline="0" dirty="0">
              <a:ln>
                <a:noFill/>
              </a:ln>
              <a:effectLst/>
              <a:latin typeface="Algerian" pitchFamily="8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7600" y="3200400"/>
            <a:ext cx="2133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/>
              <a:t>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4400" y="2819400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lgerian" pitchFamily="82" charset="0"/>
              </a:rPr>
              <a:t>UNIT:- 1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400_F_10056459_BuHHVd3shz5jlhYCAmcyqaDEy6xjcl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09800"/>
            <a:ext cx="4343400" cy="4343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5  -0.017 0.02131  -0.021 0.03463  C -0.025 0.04928  -0.027 0.06659  -0.029 0.0839  C -0.031 0.10122  -0.029 0.11587  -0.027 0.13185  C -0.025 0.1465  -0.022 0.16248  -0.015 0.1758  C -0.009 0.18911  0.001 0.19977  0.012 0.20776  C 0.022 0.21575  0.034 0.22108  0.046 0.22374  C 0.058 0.2264  0.07 0.2264  0.081 0.22374  C 0.093 0.22108  0.104 0.21442  0.113 0.20376  C 0.122 0.19444  0.13 0.18246  0.134 0.16781  C 0.139 0.15449  0.141 0.13584  0.141 0.12119  C 0.142 0.10654  0.141 0.08923  0.136 0.07458  C 0.131 0.06126  0.122 0.05061  0.11 0.04528  C 0.098 0.04129  0.086 0.04661  0.078 0.05594  C 0.071 0.06526  0.066 0.07991  0.065 0.09722  C 0.065 0.11453  0.066 0.13052  0.071 0.14383  C 0.076 0.15715  0.075 0.15982  0.095 0.17713  C 0.113 0.19577  0.131 0.19045  0.142 0.19178  C 0.153 0.19178  0.162 0.18645  0.173 0.18112  C 0.185 0.17446  0.195 0.16248  0.202 0.15182  C 0.209 0.14117  0.212 0.12785  0.216 0.10654  C 0.219 0.08523  0.219 0.07458  0.219 0.0586  C 0.219 0.04262  0.219 0.02664  0.219 0.01065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sai\My Documents\Downloads\thanks_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676400"/>
            <a:ext cx="7315200" cy="482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8 0.01065  0.017 0.02131  0.021 0.03463  C 0.025 0.04928  0.027 0.06659  0.029 0.0839  C 0.031 0.10122  0.029 0.11587  0.027 0.13185  C 0.025 0.1465  0.022 0.16248  0.015 0.1758  C 0.009 0.18911  -0.001 0.19977  -0.012 0.20776  C -0.022 0.21575  -0.034 0.22108  -0.046 0.22374  C -0.058 0.2264  -0.07 0.2264  -0.081 0.22374  C -0.093 0.22108  -0.104 0.21442  -0.113 0.20376  C -0.122 0.19444  -0.13 0.18246  -0.134 0.16781  C -0.139 0.15449  -0.141 0.13584  -0.141 0.12119  C -0.142 0.10654  -0.141 0.08923  -0.136 0.07458  C -0.131 0.06126  -0.122 0.05061  -0.11 0.04528  C -0.098 0.04129  -0.086 0.04661  -0.078 0.05594  C -0.071 0.06526  -0.066 0.07991  -0.065 0.09722  C -0.065 0.11453  -0.066 0.13052  -0.071 0.14383  C -0.076 0.15715  -0.075 0.15982  -0.095 0.17713  C -0.113 0.19577  -0.131 0.19045  -0.142 0.19178  C -0.153 0.19178  -0.162 0.18645  -0.173 0.18112  C -0.185 0.17446  -0.195 0.16248  -0.202 0.15182  C -0.209 0.14117  -0.212 0.12785  -0.216 0.10654  C -0.219 0.08523  -0.219 0.07458  -0.219 0.0586  C -0.219 0.04262  -0.219 0.02664  -0.219 0.01065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4" name="Rectangle 4"/>
          <p:cNvSpPr>
            <a:spLocks noChangeArrowheads="1"/>
          </p:cNvSpPr>
          <p:nvPr/>
        </p:nvSpPr>
        <p:spPr bwMode="auto">
          <a:xfrm>
            <a:off x="1981200" y="-152400"/>
            <a:ext cx="6553200" cy="2031228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304704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Bodoni MT Black" pitchFamily="18" charset="0"/>
                <a:ea typeface="Times New Roman" pitchFamily="18" charset="0"/>
                <a:cs typeface="Times New Roman" pitchFamily="18" charset="0"/>
              </a:rPr>
              <a:t>AUTOXIDATION-HYDROPEROXIDE AND PEROXIDE FORMATION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  <a:latin typeface="Bodoni MT Black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2209800"/>
            <a:ext cx="69342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@ Definition with detail information  </a:t>
            </a:r>
          </a:p>
          <a:p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@Applications</a:t>
            </a:r>
          </a:p>
          <a:p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@General Reaction</a:t>
            </a:r>
          </a:p>
          <a:p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@ Examples (5)</a:t>
            </a:r>
          </a:p>
          <a:p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@ Inhibition</a:t>
            </a:r>
          </a:p>
          <a:p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Definition :</a:t>
            </a:r>
            <a:r>
              <a:rPr 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en-US" sz="3600" dirty="0">
                <a:solidFill>
                  <a:srgbClr val="AF2176"/>
                </a:solidFill>
                <a:latin typeface="Arial Narrow" pitchFamily="34" charset="0"/>
              </a:rPr>
              <a:t>:The slow oxidation (without combustion) of organic substances by atmospheric oxygen is called autoxidation. </a:t>
            </a:r>
          </a:p>
        </p:txBody>
      </p:sp>
      <p:pic>
        <p:nvPicPr>
          <p:cNvPr id="4" name="Picture 4" descr="ED00098_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077200" y="3886200"/>
            <a:ext cx="1066800" cy="27432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67000" y="4267200"/>
            <a:ext cx="64770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Applications :</a:t>
            </a:r>
            <a:r>
              <a:rPr lang="en-US" dirty="0"/>
              <a:t>It is because of autoxidation that foods, rubber, paint, lubricating oils, etc. spoil, when they put in the </a:t>
            </a:r>
            <a:r>
              <a:rPr lang="en-US" sz="2800" dirty="0"/>
              <a:t>atmosphere</a:t>
            </a:r>
            <a:r>
              <a:rPr lang="en-US" dirty="0"/>
              <a:t> for a long time. A useful application of autoxidation is the </a:t>
            </a:r>
            <a:r>
              <a:rPr lang="en-US" dirty="0">
                <a:solidFill>
                  <a:srgbClr val="0070C0"/>
                </a:solidFill>
              </a:rPr>
              <a:t>atmospheric drying of paints and varnishes</a:t>
            </a:r>
            <a:r>
              <a:rPr lang="en-US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1752600"/>
            <a:ext cx="68580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Detail Information :</a:t>
            </a:r>
            <a:r>
              <a:rPr lang="en-US" dirty="0"/>
              <a:t>The reaction occurs when compounds are allowed to stand in air. It is </a:t>
            </a:r>
            <a:r>
              <a:rPr lang="en-US" dirty="0">
                <a:solidFill>
                  <a:srgbClr val="FF0000"/>
                </a:solidFill>
              </a:rPr>
              <a:t>catalyzed</a:t>
            </a:r>
            <a:r>
              <a:rPr lang="en-US" dirty="0"/>
              <a:t> by </a:t>
            </a:r>
            <a:r>
              <a:rPr lang="en-US" dirty="0">
                <a:solidFill>
                  <a:srgbClr val="FF0000"/>
                </a:solidFill>
              </a:rPr>
              <a:t>light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initiator</a:t>
            </a:r>
            <a:r>
              <a:rPr lang="en-US" dirty="0"/>
              <a:t>s and </a:t>
            </a:r>
            <a:r>
              <a:rPr lang="en-US" dirty="0">
                <a:solidFill>
                  <a:srgbClr val="FF0000"/>
                </a:solidFill>
              </a:rPr>
              <a:t>inhibited</a:t>
            </a:r>
            <a:r>
              <a:rPr lang="en-US" dirty="0"/>
              <a:t> by </a:t>
            </a:r>
            <a:r>
              <a:rPr lang="en-US" dirty="0">
                <a:solidFill>
                  <a:srgbClr val="FF0000"/>
                </a:solidFill>
              </a:rPr>
              <a:t>antioxidants such hydroquinone</a:t>
            </a:r>
            <a:r>
              <a:rPr lang="en-US" dirty="0"/>
              <a:t>. These observations suggest that a free radical mechanism is involved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81200" y="1676400"/>
            <a:ext cx="716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Oxygen itself (a diradical) is not reactive enough to abstract the hydrogen. But if a trace of free radical (say R) is produced by some initiating step, it reacts with oxygen to give R­O-O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dirty="0"/>
              <a:t> which abstracts hydrogen.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0" y="3429000"/>
            <a:ext cx="45624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following is the reaction chain: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General Reaction </a:t>
            </a:r>
            <a:r>
              <a:rPr lang="en-US" dirty="0"/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343400"/>
            <a:ext cx="7315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295400" y="15240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As with other free radical, reactions, resonance stabilisation of tertiary, benzylic, and allylic free radicals, the abstraction of these hydrogens is greatly facilitated.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52033" y="2961691"/>
            <a:ext cx="44685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following are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Actual example</a:t>
            </a:r>
            <a:r>
              <a:rPr lang="en-US" dirty="0"/>
              <a:t>:</a:t>
            </a:r>
          </a:p>
        </p:txBody>
      </p:sp>
      <p:pic>
        <p:nvPicPr>
          <p:cNvPr id="1026" name="Picture 2" descr="G:\Picture 0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" y="3810000"/>
            <a:ext cx="7482416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0518" name="AutoShape 6"/>
          <p:cNvSpPr>
            <a:spLocks noChangeShapeType="1"/>
          </p:cNvSpPr>
          <p:nvPr/>
        </p:nvSpPr>
        <p:spPr bwMode="auto">
          <a:xfrm>
            <a:off x="3181350" y="539750"/>
            <a:ext cx="85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520" name="Rectangle 8"/>
          <p:cNvSpPr>
            <a:spLocks noChangeArrowheads="1"/>
          </p:cNvSpPr>
          <p:nvPr/>
        </p:nvSpPr>
        <p:spPr bwMode="auto">
          <a:xfrm rot="10800000" flipV="1">
            <a:off x="228600" y="1524000"/>
            <a:ext cx="8915400" cy="1938992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Another susceptible position is aldehydic C   H as already discused above. The positions of ethers are also easily attacked by oxygen. This reaction is responsible for a hazard in the storage of ethers because solutions of these hydroperoxides and their rearrangement products in ethers are potential spontaneous explosives,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44196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Hydroperoxides decompose further to generate radicals which start new chain reactions:</a:t>
            </a:r>
          </a:p>
        </p:txBody>
      </p:sp>
      <p:pic>
        <p:nvPicPr>
          <p:cNvPr id="2050" name="Picture 2" descr="G:\Picture 0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1" y="3505200"/>
            <a:ext cx="6705600" cy="990599"/>
          </a:xfrm>
          <a:prstGeom prst="rect">
            <a:avLst/>
          </a:prstGeom>
          <a:noFill/>
        </p:spPr>
      </p:pic>
      <p:pic>
        <p:nvPicPr>
          <p:cNvPr id="2051" name="Picture 3" descr="G:\Picture 0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257800"/>
            <a:ext cx="7162799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20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4800" y="16764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Inhibition : </a:t>
            </a:r>
            <a:r>
              <a:rPr lang="en-US" dirty="0"/>
              <a:t>The autoxidation of organic compounds is usually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inhibited</a:t>
            </a:r>
            <a:r>
              <a:rPr lang="en-US" dirty="0"/>
              <a:t> by the addition of antioxidants. These compounds, which are usually phenols or secondary amines, destroy the chain carrying radicals as follows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02360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The radical A is resonance stabilised and relatively unreactive, thus, it is not is not capable of initiating a fresh chain. It is destroyed either by combination with a peroxy or with a similar radical:</a:t>
            </a:r>
          </a:p>
        </p:txBody>
      </p:sp>
      <p:pic>
        <p:nvPicPr>
          <p:cNvPr id="3074" name="Picture 2" descr="G:\Picture 0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8450" y="2971800"/>
            <a:ext cx="6203950" cy="838200"/>
          </a:xfrm>
          <a:prstGeom prst="rect">
            <a:avLst/>
          </a:prstGeom>
          <a:noFill/>
        </p:spPr>
      </p:pic>
      <p:pic>
        <p:nvPicPr>
          <p:cNvPr id="3075" name="Picture 3" descr="G:\Picture 0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5334000"/>
            <a:ext cx="5410199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95400" y="1524000"/>
            <a:ext cx="3071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Formation of peroxides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7432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Peroxy groups (ROO) can be introduced into organic compounds by treatment with hydroperoxide in the presence of cuprous chloride or other catalysts, </a:t>
            </a:r>
            <a:r>
              <a:rPr lang="en-US" i="1" dirty="0"/>
              <a:t>e.g</a:t>
            </a:r>
            <a:r>
              <a:rPr lang="en-US" b="1" dirty="0"/>
              <a:t>.,</a:t>
            </a:r>
            <a:r>
              <a:rPr lang="en-US" dirty="0"/>
              <a:t> cobalt and manganese salts. Vary high yields can be obtained. The type of hydrogen replaced is mainly benzylic, allylic, and tertiary. The mechanism involved is:</a:t>
            </a:r>
          </a:p>
        </p:txBody>
      </p:sp>
      <p:pic>
        <p:nvPicPr>
          <p:cNvPr id="4098" name="Picture 2" descr="G:\Picture 083.jpg"/>
          <p:cNvPicPr>
            <a:picLocks noChangeAspect="1" noChangeArrowheads="1"/>
          </p:cNvPicPr>
          <p:nvPr/>
        </p:nvPicPr>
        <p:blipFill>
          <a:blip r:embed="rId2"/>
          <a:srcRect b="18644"/>
          <a:stretch>
            <a:fillRect/>
          </a:stretch>
        </p:blipFill>
        <p:spPr bwMode="auto">
          <a:xfrm>
            <a:off x="2743200" y="1981200"/>
            <a:ext cx="4876800" cy="533400"/>
          </a:xfrm>
          <a:prstGeom prst="rect">
            <a:avLst/>
          </a:prstGeom>
          <a:noFill/>
        </p:spPr>
      </p:pic>
      <p:pic>
        <p:nvPicPr>
          <p:cNvPr id="4099" name="Picture 3" descr="G:\Picture 08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953000"/>
            <a:ext cx="5638800" cy="1523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609600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i="1" dirty="0">
                <a:latin typeface="Bauhaus 93" pitchFamily="82" charset="0"/>
              </a:rPr>
              <a:t>References</a:t>
            </a:r>
            <a:endParaRPr lang="en-US" sz="5400" dirty="0">
              <a:latin typeface="Bauhaus 93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2286000"/>
            <a:ext cx="769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>
                <a:solidFill>
                  <a:srgbClr val="0070C0"/>
                </a:solidFill>
                <a:latin typeface="Brush Script MT" pitchFamily="66" charset="0"/>
              </a:rPr>
              <a:t>ADVANCED ORAGANIC CHEMISTRY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2743200" y="44196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en-US" b="1" dirty="0">
                <a:solidFill>
                  <a:srgbClr val="7030A0"/>
                </a:solidFill>
                <a:latin typeface="Broadway" pitchFamily="82" charset="0"/>
              </a:rPr>
              <a:t>AUTHOR</a:t>
            </a:r>
            <a:r>
              <a:rPr lang="en-US" dirty="0">
                <a:solidFill>
                  <a:srgbClr val="7030A0"/>
                </a:solidFill>
              </a:rPr>
              <a:t>  </a:t>
            </a:r>
            <a:r>
              <a:rPr lang="en-US" dirty="0">
                <a:solidFill>
                  <a:srgbClr val="7030A0"/>
                </a:solidFill>
                <a:latin typeface="Goudy Stout" pitchFamily="18" charset="0"/>
              </a:rPr>
              <a:t>:-  </a:t>
            </a:r>
            <a:r>
              <a:rPr lang="en-US" dirty="0">
                <a:solidFill>
                  <a:srgbClr val="7030A0"/>
                </a:solidFill>
                <a:latin typeface="Lucida Handwriting" pitchFamily="66" charset="0"/>
              </a:rPr>
              <a:t>Dr. JAGDAMBA SINGH</a:t>
            </a:r>
          </a:p>
          <a:p>
            <a:pPr algn="r" eaLnBrk="1" hangingPunct="1"/>
            <a:r>
              <a:rPr lang="en-US" dirty="0">
                <a:solidFill>
                  <a:srgbClr val="7030A0"/>
                </a:solidFill>
                <a:latin typeface="Lucida Handwriting" pitchFamily="66" charset="0"/>
              </a:rPr>
              <a:t>Dr. L.T.S YADAV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3124200"/>
            <a:ext cx="2971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latin typeface="Castellar" pitchFamily="18" charset="0"/>
              </a:rPr>
              <a:t>PAGE NO : 460-461 </a:t>
            </a:r>
            <a:endParaRPr lang="en-US" sz="2000" dirty="0"/>
          </a:p>
        </p:txBody>
      </p:sp>
      <p:pic>
        <p:nvPicPr>
          <p:cNvPr id="6" name="Picture 7" descr="j0134607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133600"/>
            <a:ext cx="3125787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edical design template">
  <a:themeElements>
    <a:clrScheme name="Medical design template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66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AAB8"/>
      </a:accent5>
      <a:accent6>
        <a:srgbClr val="00008A"/>
      </a:accent6>
      <a:hlink>
        <a:srgbClr val="2660B6"/>
      </a:hlink>
      <a:folHlink>
        <a:srgbClr val="875FDF"/>
      </a:folHlink>
    </a:clrScheme>
    <a:fontScheme name="Medical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edical design template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66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00008A"/>
        </a:accent6>
        <a:hlink>
          <a:srgbClr val="2660B6"/>
        </a:hlink>
        <a:folHlink>
          <a:srgbClr val="875FD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template</Template>
  <TotalTime>601</TotalTime>
  <Words>478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7" baseType="lpstr">
      <vt:lpstr>Algerian</vt:lpstr>
      <vt:lpstr>Arial</vt:lpstr>
      <vt:lpstr>Arial Narrow</vt:lpstr>
      <vt:lpstr>Bauhaus 93</vt:lpstr>
      <vt:lpstr>Bodoni MT Black</vt:lpstr>
      <vt:lpstr>Broadway</vt:lpstr>
      <vt:lpstr>Brush Script MT</vt:lpstr>
      <vt:lpstr>Calibri</vt:lpstr>
      <vt:lpstr>Cambria</vt:lpstr>
      <vt:lpstr>Castellar</vt:lpstr>
      <vt:lpstr>Forte</vt:lpstr>
      <vt:lpstr>Goudy Stout</vt:lpstr>
      <vt:lpstr>Lucida Handwriting</vt:lpstr>
      <vt:lpstr>Times New Roman</vt:lpstr>
      <vt:lpstr>Wingdings</vt:lpstr>
      <vt:lpstr>Medical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Chemist</dc:creator>
  <cp:lastModifiedBy>n</cp:lastModifiedBy>
  <cp:revision>57</cp:revision>
  <dcterms:created xsi:type="dcterms:W3CDTF">2004-09-22T01:24:18Z</dcterms:created>
  <dcterms:modified xsi:type="dcterms:W3CDTF">2021-11-25T04:10:29Z</dcterms:modified>
</cp:coreProperties>
</file>