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9" r:id="rId11"/>
    <p:sldId id="271" r:id="rId12"/>
    <p:sldId id="270" r:id="rId13"/>
    <p:sldId id="272" r:id="rId14"/>
    <p:sldId id="273" r:id="rId15"/>
    <p:sldId id="274" r:id="rId16"/>
    <p:sldId id="275" r:id="rId17"/>
    <p:sldId id="278" r:id="rId18"/>
    <p:sldId id="279" r:id="rId19"/>
    <p:sldId id="280" r:id="rId20"/>
    <p:sldId id="281" r:id="rId21"/>
    <p:sldId id="282" r:id="rId22"/>
    <p:sldId id="284" r:id="rId23"/>
    <p:sldId id="285" r:id="rId24"/>
    <p:sldId id="286" r:id="rId25"/>
    <p:sldId id="287" r:id="rId26"/>
    <p:sldId id="288" r:id="rId27"/>
    <p:sldId id="289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9401" autoAdjust="0"/>
  </p:normalViewPr>
  <p:slideViewPr>
    <p:cSldViewPr>
      <p:cViewPr varScale="1">
        <p:scale>
          <a:sx n="72" d="100"/>
          <a:sy n="72" d="100"/>
        </p:scale>
        <p:origin x="13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biw=1366&amp;bih=657&amp;sxsrf=ALeKk02OtjgnxY2alc1vxUfEKLCjavpskA:1603124950510&amp;q=methylene+blue+molar+mass&amp;stick=H4sIAAAAAAAAAOPgE-LUz9U3MMzKLTfR0spOttJPzkjNzSwuKaqEsJITc-KT83ML8kvzUqxy83MSixRyE4uLF7FK5qaWZFTmpOalKiTllKYqIOQAQYEVb1UAAAA&amp;sa=X&amp;ved=2ahUKEwi-m9LpicHsAhXKXSsKHXRSAMUQ6BMoADAWegQIJxAC" TargetMode="External"/><Relationship Id="rId2" Type="http://schemas.openxmlformats.org/officeDocument/2006/relationships/hyperlink" Target="https://www.google.com/search?biw=1366&amp;bih=657&amp;sxsrf=ALeKk02OtjgnxY2alc1vxUfEKLCjavpskA:1603124950510&amp;q=methylene+blue+formula&amp;stick=H4sIAAAAAAAAAOPgE-LUz9U3MMzKLTfRUs9OttJPzkjNzSwuKaqEsJITc-KT83ML8kvzUqzS8otyS3MSF7GK5aaWZFTmpOalKiTllKYqQCUAXMBAR08AAAA&amp;sa=X&amp;ved=2ahUKEwi-m9LpicHsAhXKXSsKHXRSAMUQ6BMoADAVegQIIBAC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6172200" cy="1600200"/>
          </a:xfrm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D</a:t>
            </a:r>
            <a:r>
              <a:rPr lang="en-IN" dirty="0">
                <a:solidFill>
                  <a:srgbClr val="00B0F0"/>
                </a:solidFill>
              </a:rPr>
              <a:t>y</a:t>
            </a:r>
            <a:r>
              <a:rPr lang="en-IN" dirty="0">
                <a:solidFill>
                  <a:srgbClr val="00B050"/>
                </a:solidFill>
              </a:rPr>
              <a:t>e</a:t>
            </a:r>
            <a:r>
              <a:rPr lang="en-IN" dirty="0">
                <a:solidFill>
                  <a:srgbClr val="002060"/>
                </a:solidFill>
              </a:rPr>
              <a:t>s</a:t>
            </a:r>
            <a:r>
              <a:rPr lang="en-IN" dirty="0"/>
              <a:t> (</a:t>
            </a:r>
            <a:r>
              <a:rPr lang="gu-IN" dirty="0">
                <a:solidFill>
                  <a:srgbClr val="FF0000"/>
                </a:solidFill>
              </a:rPr>
              <a:t>રં</a:t>
            </a:r>
            <a:r>
              <a:rPr lang="gu-IN" dirty="0">
                <a:solidFill>
                  <a:schemeClr val="accent3">
                    <a:lumMod val="75000"/>
                  </a:schemeClr>
                </a:solidFill>
              </a:rPr>
              <a:t>ગ</a:t>
            </a:r>
            <a:r>
              <a:rPr lang="gu-IN" dirty="0">
                <a:solidFill>
                  <a:srgbClr val="7030A0"/>
                </a:solidFill>
              </a:rPr>
              <a:t>કો</a:t>
            </a:r>
            <a:r>
              <a:rPr lang="en-IN" dirty="0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438400"/>
            <a:ext cx="5562600" cy="3657600"/>
          </a:xfrm>
        </p:spPr>
        <p:txBody>
          <a:bodyPr>
            <a:normAutofit fontScale="92500" lnSpcReduction="20000"/>
          </a:bodyPr>
          <a:lstStyle/>
          <a:p>
            <a:endParaRPr lang="gu-IN" dirty="0"/>
          </a:p>
          <a:p>
            <a:r>
              <a:rPr lang="gu-IN" dirty="0">
                <a:solidFill>
                  <a:schemeClr val="tx1"/>
                </a:solidFill>
              </a:rPr>
              <a:t>ડો. ઝેડ. એમ. ગઢાવાલા  </a:t>
            </a:r>
          </a:p>
          <a:p>
            <a:r>
              <a:rPr lang="gu-IN" dirty="0">
                <a:solidFill>
                  <a:schemeClr val="tx1"/>
                </a:solidFill>
              </a:rPr>
              <a:t>ધી.એચ.એન.એસ.બી.સાયંન્સ. કોલેજ. હિંમતનગર.</a:t>
            </a:r>
          </a:p>
          <a:p>
            <a:r>
              <a:rPr lang="gu-IN" dirty="0">
                <a:solidFill>
                  <a:schemeClr val="tx1"/>
                </a:solidFill>
              </a:rPr>
              <a:t>રસાયણ વિજ્ઞાન વિભાગ.</a:t>
            </a:r>
          </a:p>
          <a:p>
            <a:r>
              <a:rPr lang="gu-IN" dirty="0">
                <a:solidFill>
                  <a:schemeClr val="tx1"/>
                </a:solidFill>
              </a:rPr>
              <a:t>કાર્બનીક રસાયણ</a:t>
            </a:r>
          </a:p>
          <a:p>
            <a:r>
              <a:rPr lang="gu-IN" dirty="0">
                <a:solidFill>
                  <a:schemeClr val="tx1"/>
                </a:solidFill>
              </a:rPr>
              <a:t>T.Y.B.Sc., : Sem- 5</a:t>
            </a:r>
          </a:p>
          <a:p>
            <a:r>
              <a:rPr lang="gu-IN" dirty="0">
                <a:solidFill>
                  <a:schemeClr val="tx1"/>
                </a:solidFill>
              </a:rPr>
              <a:t>પેપર-SE-CH- 505A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10" name="Picture 9" descr="Screenshot_20190222-134235_Galler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t="24595" r="1111" b="24594"/>
          <a:stretch>
            <a:fillRect/>
          </a:stretch>
        </p:blipFill>
        <p:spPr>
          <a:xfrm>
            <a:off x="6705600" y="897467"/>
            <a:ext cx="1828800" cy="169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8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6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4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u-IN" dirty="0">
                <a:solidFill>
                  <a:srgbClr val="FF0000"/>
                </a:solidFill>
              </a:rPr>
              <a:t>ALIZARIN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219200"/>
            <a:ext cx="4572000" cy="5334000"/>
          </a:xfrm>
        </p:spPr>
        <p:txBody>
          <a:bodyPr>
            <a:normAutofit fontScale="77500" lnSpcReduction="20000"/>
          </a:bodyPr>
          <a:lstStyle/>
          <a:p>
            <a:endParaRPr lang="gu-IN" dirty="0"/>
          </a:p>
          <a:p>
            <a:pPr algn="just">
              <a:lnSpc>
                <a:spcPct val="120000"/>
              </a:lnSpc>
            </a:pPr>
            <a:r>
              <a:rPr lang="gu-IN" sz="2600" dirty="0">
                <a:solidFill>
                  <a:srgbClr val="FFFF00"/>
                </a:solidFill>
              </a:rPr>
              <a:t>એલીઝરીન એ કાર્બનીક રંગક છે મોર્ડન્ટ પ્રકારનો રંગક છે અને જેનો </a:t>
            </a:r>
          </a:p>
          <a:p>
            <a:pPr algn="just">
              <a:lnSpc>
                <a:spcPct val="120000"/>
              </a:lnSpc>
            </a:pPr>
            <a:r>
              <a:rPr lang="gu-IN" sz="2600" dirty="0">
                <a:solidFill>
                  <a:srgbClr val="FFFF00"/>
                </a:solidFill>
              </a:rPr>
              <a:t> લાલ રંગ તરીકે વર્ષોથી મહત્વના રંગક તરીકે ઉપયોગ થતો આવ્યો છે. </a:t>
            </a:r>
          </a:p>
          <a:p>
            <a:pPr algn="just">
              <a:lnSpc>
                <a:spcPct val="120000"/>
              </a:lnSpc>
            </a:pPr>
            <a:r>
              <a:rPr lang="gu-IN" sz="2600" dirty="0">
                <a:solidFill>
                  <a:srgbClr val="FFFF00"/>
                </a:solidFill>
              </a:rPr>
              <a:t>વર્ષો થી તે મેડર ઝેનસ નામના વ્રુક્ષ ના મૂળ માં થી મેળવવા માં આવતી હતી. પરંતુ 1869 માં તેનું સૌ પ્રથમ સંશ્ર્લેષણ કરવામાં આવ્યું. </a:t>
            </a:r>
          </a:p>
          <a:p>
            <a:pPr algn="just">
              <a:lnSpc>
                <a:spcPct val="120000"/>
              </a:lnSpc>
            </a:pPr>
            <a:r>
              <a:rPr lang="en-IN" sz="2600" b="1" dirty="0">
                <a:solidFill>
                  <a:srgbClr val="FFFF00"/>
                </a:solidFill>
              </a:rPr>
              <a:t>Formula: </a:t>
            </a:r>
            <a:r>
              <a:rPr lang="en-IN" sz="2600" dirty="0">
                <a:solidFill>
                  <a:srgbClr val="FFFF00"/>
                </a:solidFill>
              </a:rPr>
              <a:t>C</a:t>
            </a:r>
            <a:r>
              <a:rPr lang="en-IN" sz="2600" baseline="-25000" dirty="0">
                <a:solidFill>
                  <a:srgbClr val="FFFF00"/>
                </a:solidFill>
              </a:rPr>
              <a:t>14</a:t>
            </a:r>
            <a:r>
              <a:rPr lang="en-IN" sz="2600" dirty="0">
                <a:solidFill>
                  <a:srgbClr val="FFFF00"/>
                </a:solidFill>
              </a:rPr>
              <a:t>H</a:t>
            </a:r>
            <a:r>
              <a:rPr lang="en-IN" sz="2600" baseline="-25000" dirty="0">
                <a:solidFill>
                  <a:srgbClr val="FFFF00"/>
                </a:solidFill>
              </a:rPr>
              <a:t>8</a:t>
            </a:r>
            <a:r>
              <a:rPr lang="en-IN" sz="2600" dirty="0">
                <a:solidFill>
                  <a:srgbClr val="FFFF00"/>
                </a:solidFill>
              </a:rPr>
              <a:t>O</a:t>
            </a:r>
            <a:r>
              <a:rPr lang="en-IN" sz="2600" baseline="-25000" dirty="0">
                <a:solidFill>
                  <a:srgbClr val="FFFF00"/>
                </a:solidFill>
              </a:rPr>
              <a:t>4</a:t>
            </a:r>
            <a:endParaRPr lang="en-IN" sz="2600" dirty="0">
              <a:solidFill>
                <a:srgbClr val="FFFF0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IN" sz="2600" dirty="0">
                <a:solidFill>
                  <a:srgbClr val="FFFF00"/>
                </a:solidFill>
              </a:rPr>
              <a:t>1,2-Dihydroxyanthraquinone</a:t>
            </a:r>
            <a:endParaRPr lang="gu-IN" sz="2600" dirty="0">
              <a:solidFill>
                <a:srgbClr val="FFFF0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gu-IN" sz="2600" dirty="0">
                <a:solidFill>
                  <a:srgbClr val="FFFF00"/>
                </a:solidFill>
              </a:rPr>
              <a:t>ગ.બિ. -:  </a:t>
            </a:r>
            <a:r>
              <a:rPr lang="en-IN" sz="2600" dirty="0">
                <a:solidFill>
                  <a:srgbClr val="FFFF00"/>
                </a:solidFill>
              </a:rPr>
              <a:t>2</a:t>
            </a:r>
            <a:r>
              <a:rPr lang="gu-IN" sz="2600" dirty="0">
                <a:solidFill>
                  <a:srgbClr val="FFFF00"/>
                </a:solidFill>
              </a:rPr>
              <a:t>90</a:t>
            </a:r>
            <a:r>
              <a:rPr lang="en-IN" sz="2600" dirty="0">
                <a:solidFill>
                  <a:srgbClr val="FFFF00"/>
                </a:solidFill>
              </a:rPr>
              <a:t> °C</a:t>
            </a:r>
            <a:endParaRPr lang="gu-IN" sz="2600" dirty="0">
              <a:solidFill>
                <a:srgbClr val="FFFF0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gu-IN" sz="2600" dirty="0">
                <a:solidFill>
                  <a:srgbClr val="FFFF00"/>
                </a:solidFill>
              </a:rPr>
              <a:t>આલ્કલી દ્રાવણ માં દ્રાવ્ય છે.</a:t>
            </a:r>
          </a:p>
          <a:p>
            <a:pPr algn="just">
              <a:lnSpc>
                <a:spcPct val="120000"/>
              </a:lnSpc>
            </a:pPr>
            <a:r>
              <a:rPr lang="gu-IN" sz="2600" dirty="0">
                <a:solidFill>
                  <a:srgbClr val="FFFF00"/>
                </a:solidFill>
              </a:rPr>
              <a:t>પ્થેલિક એનહાઈડ્રાઇડ માં થી મેળવવામાં આવે છે.</a:t>
            </a:r>
            <a:endParaRPr lang="en-IN" sz="2600" dirty="0">
              <a:solidFill>
                <a:srgbClr val="FFFF00"/>
              </a:solidFill>
            </a:endParaRP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1304876"/>
            <a:ext cx="3962400" cy="265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1" y="4038600"/>
            <a:ext cx="396239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u-IN" dirty="0">
                <a:solidFill>
                  <a:srgbClr val="00B0F0"/>
                </a:solidFill>
              </a:rPr>
              <a:t>સંશ્ર્લેષણ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038225"/>
            <a:ext cx="71628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209925"/>
            <a:ext cx="71628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gu-IN" dirty="0">
                <a:solidFill>
                  <a:srgbClr val="7030A0"/>
                </a:solidFill>
              </a:rPr>
            </a:br>
            <a:br>
              <a:rPr lang="gu-IN" dirty="0">
                <a:solidFill>
                  <a:srgbClr val="7030A0"/>
                </a:solidFill>
              </a:rPr>
            </a:br>
            <a:r>
              <a:rPr lang="gu-IN" dirty="0">
                <a:solidFill>
                  <a:srgbClr val="7030A0"/>
                </a:solidFill>
              </a:rPr>
              <a:t>CRYSTAL VIOLET</a:t>
            </a:r>
            <a:br>
              <a:rPr lang="gu-IN" dirty="0">
                <a:solidFill>
                  <a:srgbClr val="7030A0"/>
                </a:solidFill>
              </a:rPr>
            </a:br>
            <a:br>
              <a:rPr lang="en-IN" dirty="0"/>
            </a:b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914400"/>
            <a:ext cx="4495800" cy="59436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gu-IN" sz="1600" dirty="0">
                <a:solidFill>
                  <a:srgbClr val="FFFF00"/>
                </a:solidFill>
              </a:rPr>
              <a:t>ક્રિસ્ટલ વાયોલેટ  ને જોન્સન વાયોલેટ કે મિથાઈલ વાયોલેટ તરીકે પણ ઓળખવામાંઆવે છે. જે ગ્રામ રંજીત પદ્ધતિ માં બેક્ટેરિયા ના વર્ગીકરણ કરવા વપરાય છે. </a:t>
            </a:r>
            <a:r>
              <a:rPr lang="en-IN" sz="1600" b="1" dirty="0">
                <a:solidFill>
                  <a:srgbClr val="FFFF00"/>
                </a:solidFill>
              </a:rPr>
              <a:t>Formula: </a:t>
            </a:r>
            <a:r>
              <a:rPr lang="en-IN" sz="1600" dirty="0">
                <a:solidFill>
                  <a:srgbClr val="FFFF00"/>
                </a:solidFill>
              </a:rPr>
              <a:t>C</a:t>
            </a:r>
            <a:r>
              <a:rPr lang="en-IN" sz="1600" baseline="-25000" dirty="0">
                <a:solidFill>
                  <a:srgbClr val="FFFF00"/>
                </a:solidFill>
              </a:rPr>
              <a:t>25</a:t>
            </a:r>
            <a:r>
              <a:rPr lang="en-IN" sz="1600" dirty="0">
                <a:solidFill>
                  <a:srgbClr val="FFFF00"/>
                </a:solidFill>
              </a:rPr>
              <a:t>N</a:t>
            </a:r>
            <a:r>
              <a:rPr lang="en-IN" sz="1600" baseline="-25000" dirty="0">
                <a:solidFill>
                  <a:srgbClr val="FFFF00"/>
                </a:solidFill>
              </a:rPr>
              <a:t>3</a:t>
            </a:r>
            <a:r>
              <a:rPr lang="en-IN" sz="1600" dirty="0">
                <a:solidFill>
                  <a:srgbClr val="FFFF00"/>
                </a:solidFill>
              </a:rPr>
              <a:t>H</a:t>
            </a:r>
            <a:r>
              <a:rPr lang="en-IN" sz="1600" baseline="-25000" dirty="0">
                <a:solidFill>
                  <a:srgbClr val="FFFF00"/>
                </a:solidFill>
              </a:rPr>
              <a:t>30</a:t>
            </a:r>
            <a:r>
              <a:rPr lang="en-IN" sz="1600" dirty="0">
                <a:solidFill>
                  <a:srgbClr val="FFFF00"/>
                </a:solidFill>
              </a:rPr>
              <a:t>Cl</a:t>
            </a:r>
          </a:p>
          <a:p>
            <a:pPr algn="just">
              <a:lnSpc>
                <a:spcPct val="120000"/>
              </a:lnSpc>
            </a:pPr>
            <a:r>
              <a:rPr lang="en-IN" sz="1600" b="1" dirty="0">
                <a:solidFill>
                  <a:srgbClr val="FFFF00"/>
                </a:solidFill>
              </a:rPr>
              <a:t>Molar mass</a:t>
            </a:r>
            <a:r>
              <a:rPr lang="gu-IN" sz="1600" b="1" dirty="0">
                <a:solidFill>
                  <a:srgbClr val="FFFF00"/>
                </a:solidFill>
              </a:rPr>
              <a:t> </a:t>
            </a:r>
            <a:r>
              <a:rPr lang="en-IN" sz="1600" b="1" dirty="0">
                <a:solidFill>
                  <a:srgbClr val="FFFF00"/>
                </a:solidFill>
              </a:rPr>
              <a:t>: </a:t>
            </a:r>
            <a:r>
              <a:rPr lang="en-IN" sz="1600" dirty="0">
                <a:solidFill>
                  <a:srgbClr val="FFFF00"/>
                </a:solidFill>
              </a:rPr>
              <a:t>407.979 g/mol</a:t>
            </a:r>
          </a:p>
          <a:p>
            <a:pPr algn="just">
              <a:lnSpc>
                <a:spcPct val="120000"/>
              </a:lnSpc>
            </a:pPr>
            <a:r>
              <a:rPr lang="en-IN" sz="1600" b="1" dirty="0">
                <a:solidFill>
                  <a:srgbClr val="FFFF00"/>
                </a:solidFill>
              </a:rPr>
              <a:t>IUPACID</a:t>
            </a:r>
            <a:r>
              <a:rPr lang="gu-IN" sz="1600" b="1" dirty="0">
                <a:solidFill>
                  <a:srgbClr val="FFFF00"/>
                </a:solidFill>
              </a:rPr>
              <a:t> </a:t>
            </a:r>
            <a:r>
              <a:rPr lang="en-IN" sz="1600" b="1" dirty="0">
                <a:solidFill>
                  <a:srgbClr val="FFFF00"/>
                </a:solidFill>
              </a:rPr>
              <a:t>:</a:t>
            </a:r>
            <a:r>
              <a:rPr lang="gu-IN" sz="1600" b="1" dirty="0">
                <a:solidFill>
                  <a:srgbClr val="FFFF00"/>
                </a:solidFill>
              </a:rPr>
              <a:t> </a:t>
            </a:r>
            <a:r>
              <a:rPr lang="en-IN" sz="1600" dirty="0" err="1">
                <a:solidFill>
                  <a:srgbClr val="FFFF00"/>
                </a:solidFill>
              </a:rPr>
              <a:t>Tris</a:t>
            </a:r>
            <a:r>
              <a:rPr lang="en-IN" sz="1600" dirty="0">
                <a:solidFill>
                  <a:srgbClr val="FFFF00"/>
                </a:solidFill>
              </a:rPr>
              <a:t>(4-dimethylamino)phenyl)</a:t>
            </a:r>
            <a:r>
              <a:rPr lang="gu-IN" sz="1600" dirty="0">
                <a:solidFill>
                  <a:srgbClr val="FFFF00"/>
                </a:solidFill>
              </a:rPr>
              <a:t> </a:t>
            </a:r>
            <a:r>
              <a:rPr lang="en-IN" sz="1600" dirty="0" err="1">
                <a:solidFill>
                  <a:srgbClr val="FFFF00"/>
                </a:solidFill>
              </a:rPr>
              <a:t>methylium</a:t>
            </a:r>
            <a:r>
              <a:rPr lang="en-IN" sz="1600" dirty="0">
                <a:solidFill>
                  <a:srgbClr val="FFFF00"/>
                </a:solidFill>
              </a:rPr>
              <a:t> chloride</a:t>
            </a:r>
          </a:p>
          <a:p>
            <a:pPr algn="just">
              <a:lnSpc>
                <a:spcPct val="120000"/>
              </a:lnSpc>
            </a:pPr>
            <a:r>
              <a:rPr lang="en-IN" sz="1600" b="1" dirty="0">
                <a:solidFill>
                  <a:srgbClr val="FFFF00"/>
                </a:solidFill>
              </a:rPr>
              <a:t>Melting point:</a:t>
            </a:r>
            <a:r>
              <a:rPr lang="gu-IN" sz="1600" b="1" dirty="0">
                <a:solidFill>
                  <a:srgbClr val="FFFF00"/>
                </a:solidFill>
              </a:rPr>
              <a:t> </a:t>
            </a:r>
            <a:r>
              <a:rPr lang="en-IN" sz="1600" b="1" dirty="0">
                <a:solidFill>
                  <a:srgbClr val="FFFF00"/>
                </a:solidFill>
              </a:rPr>
              <a:t> </a:t>
            </a:r>
            <a:r>
              <a:rPr lang="en-IN" sz="1600" dirty="0">
                <a:solidFill>
                  <a:srgbClr val="FFFF00"/>
                </a:solidFill>
              </a:rPr>
              <a:t>205 °C</a:t>
            </a:r>
          </a:p>
          <a:p>
            <a:pPr algn="just">
              <a:lnSpc>
                <a:spcPct val="120000"/>
              </a:lnSpc>
            </a:pPr>
            <a:r>
              <a:rPr lang="gu-IN" sz="1600" dirty="0">
                <a:solidFill>
                  <a:srgbClr val="FFFF00"/>
                </a:solidFill>
              </a:rPr>
              <a:t>પાણી માં દ્રાવ્ય છે. જે સીધાજ ઉન કે રેશમ ના રંગક તરીકે વપરાય છે. ક્રિસ્ટલ વાયોલેટ</a:t>
            </a:r>
            <a:r>
              <a:rPr lang="en-IN" sz="1600" dirty="0">
                <a:solidFill>
                  <a:srgbClr val="FFFF00"/>
                </a:solidFill>
              </a:rPr>
              <a:t> </a:t>
            </a:r>
            <a:r>
              <a:rPr lang="gu-IN" sz="1600" dirty="0">
                <a:solidFill>
                  <a:srgbClr val="FFFF00"/>
                </a:solidFill>
              </a:rPr>
              <a:t> એન્ટી બેક્ટેરીયલ , એન્ટી ફંગલ કે અન્થેલ્મીનીસ્ટીક તરીકે તબીબી ઉપયોગ થાય છે. </a:t>
            </a:r>
          </a:p>
          <a:p>
            <a:pPr algn="just">
              <a:lnSpc>
                <a:spcPct val="120000"/>
              </a:lnSpc>
            </a:pPr>
            <a:r>
              <a:rPr lang="gu-IN" sz="1600" dirty="0">
                <a:solidFill>
                  <a:srgbClr val="FFFF00"/>
                </a:solidFill>
              </a:rPr>
              <a:t>સૌ પ્રથમ બેસેલ ખાતે 1883 માં અલ્ફ્રેડ કેર્ન દ્વારા સંશ્ર્લેષણ કરવામાં આવ્યું હતું.</a:t>
            </a:r>
          </a:p>
          <a:p>
            <a:pPr algn="just">
              <a:lnSpc>
                <a:spcPct val="120000"/>
              </a:lnSpc>
            </a:pPr>
            <a:r>
              <a:rPr lang="en-IN" sz="1600" dirty="0">
                <a:solidFill>
                  <a:srgbClr val="FFFF00"/>
                </a:solidFill>
              </a:rPr>
              <a:t> </a:t>
            </a:r>
            <a:r>
              <a:rPr lang="gu-IN" sz="1600" dirty="0">
                <a:solidFill>
                  <a:srgbClr val="FFFF00"/>
                </a:solidFill>
              </a:rPr>
              <a:t>N,N-</a:t>
            </a:r>
            <a:r>
              <a:rPr lang="en-IN" sz="1600" dirty="0">
                <a:solidFill>
                  <a:srgbClr val="FFFF00"/>
                </a:solidFill>
              </a:rPr>
              <a:t> </a:t>
            </a:r>
            <a:r>
              <a:rPr lang="en-IN" sz="1600" dirty="0" err="1">
                <a:solidFill>
                  <a:srgbClr val="FFFF00"/>
                </a:solidFill>
              </a:rPr>
              <a:t>dimethylaniline</a:t>
            </a:r>
            <a:r>
              <a:rPr lang="en-IN" sz="1600" dirty="0">
                <a:solidFill>
                  <a:srgbClr val="FFFF00"/>
                </a:solidFill>
              </a:rPr>
              <a:t> </a:t>
            </a:r>
            <a:r>
              <a:rPr lang="gu-IN" sz="1600" dirty="0">
                <a:solidFill>
                  <a:srgbClr val="FFFF00"/>
                </a:solidFill>
              </a:rPr>
              <a:t> અને </a:t>
            </a:r>
            <a:r>
              <a:rPr lang="en-IN" sz="1600" dirty="0">
                <a:solidFill>
                  <a:srgbClr val="FFFF00"/>
                </a:solidFill>
              </a:rPr>
              <a:t> 4,4′-bis(</a:t>
            </a:r>
            <a:r>
              <a:rPr lang="en-IN" sz="1600" dirty="0" err="1">
                <a:solidFill>
                  <a:srgbClr val="FFFF00"/>
                </a:solidFill>
              </a:rPr>
              <a:t>dimethylamino</a:t>
            </a:r>
            <a:r>
              <a:rPr lang="en-IN" sz="1600" dirty="0">
                <a:solidFill>
                  <a:srgbClr val="FFFF00"/>
                </a:solidFill>
              </a:rPr>
              <a:t>)</a:t>
            </a:r>
            <a:r>
              <a:rPr lang="en-IN" sz="1600" dirty="0" err="1">
                <a:solidFill>
                  <a:srgbClr val="FFFF00"/>
                </a:solidFill>
              </a:rPr>
              <a:t>benzophenone</a:t>
            </a:r>
            <a:r>
              <a:rPr lang="en-IN" sz="1600" dirty="0">
                <a:solidFill>
                  <a:srgbClr val="FFFF00"/>
                </a:solidFill>
              </a:rPr>
              <a:t> (</a:t>
            </a:r>
            <a:r>
              <a:rPr lang="en-IN" sz="1600" dirty="0" err="1">
                <a:solidFill>
                  <a:srgbClr val="FFFF00"/>
                </a:solidFill>
              </a:rPr>
              <a:t>Michler's</a:t>
            </a:r>
            <a:r>
              <a:rPr lang="en-IN" sz="1600" dirty="0">
                <a:solidFill>
                  <a:srgbClr val="FFFF00"/>
                </a:solidFill>
              </a:rPr>
              <a:t> </a:t>
            </a:r>
            <a:r>
              <a:rPr lang="en-IN" sz="1600" dirty="0" err="1">
                <a:solidFill>
                  <a:srgbClr val="FFFF00"/>
                </a:solidFill>
              </a:rPr>
              <a:t>ketone</a:t>
            </a:r>
            <a:r>
              <a:rPr lang="en-IN" sz="1600" dirty="0">
                <a:solidFill>
                  <a:srgbClr val="FFFF00"/>
                </a:solidFill>
              </a:rPr>
              <a:t>) </a:t>
            </a:r>
            <a:r>
              <a:rPr lang="gu-IN" sz="1600" dirty="0">
                <a:solidFill>
                  <a:srgbClr val="FFFF00"/>
                </a:solidFill>
              </a:rPr>
              <a:t> ની કર્બોનીલ ક્લોરાઈડ સાથે ની પ્રક્રિયા વડે મળેછે. </a:t>
            </a:r>
            <a:endParaRPr lang="en-IN" sz="1600" dirty="0">
              <a:solidFill>
                <a:srgbClr val="FFFF00"/>
              </a:solidFill>
            </a:endParaRPr>
          </a:p>
        </p:txBody>
      </p:sp>
      <p:pic>
        <p:nvPicPr>
          <p:cNvPr id="5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1447800"/>
            <a:ext cx="4038600" cy="225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810000"/>
            <a:ext cx="4095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u-IN" dirty="0">
                <a:solidFill>
                  <a:srgbClr val="00B0F0"/>
                </a:solidFill>
              </a:rPr>
              <a:t>સંશ્ર્લેષણ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696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gu-IN" dirty="0">
                <a:solidFill>
                  <a:srgbClr val="C00000"/>
                </a:solidFill>
              </a:rPr>
              <a:t>EOSIN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219200"/>
            <a:ext cx="4876800" cy="54864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IN" dirty="0"/>
              <a:t>Molecular Formula: C</a:t>
            </a:r>
            <a:r>
              <a:rPr lang="en-IN" baseline="-25000" dirty="0"/>
              <a:t>20</a:t>
            </a:r>
            <a:r>
              <a:rPr lang="en-IN" dirty="0"/>
              <a:t>H</a:t>
            </a:r>
            <a:r>
              <a:rPr lang="en-IN" baseline="-25000" dirty="0"/>
              <a:t>6</a:t>
            </a:r>
            <a:r>
              <a:rPr lang="en-IN" dirty="0"/>
              <a:t>Br</a:t>
            </a:r>
            <a:r>
              <a:rPr lang="en-IN" baseline="-25000" dirty="0"/>
              <a:t>4</a:t>
            </a:r>
            <a:r>
              <a:rPr lang="en-IN" dirty="0"/>
              <a:t>Na</a:t>
            </a:r>
            <a:r>
              <a:rPr lang="en-IN" baseline="-25000" dirty="0"/>
              <a:t>2</a:t>
            </a:r>
            <a:r>
              <a:rPr lang="en-IN" dirty="0"/>
              <a:t>O</a:t>
            </a:r>
            <a:r>
              <a:rPr lang="en-IN" baseline="-25000" dirty="0"/>
              <a:t>5</a:t>
            </a:r>
            <a:r>
              <a:rPr lang="en-US" baseline="-25000" dirty="0"/>
              <a:t>  </a:t>
            </a:r>
            <a:r>
              <a:rPr lang="en-US" dirty="0"/>
              <a:t> </a:t>
            </a:r>
            <a:endParaRPr lang="en-IN" baseline="-25000" dirty="0"/>
          </a:p>
          <a:p>
            <a:pPr algn="just">
              <a:lnSpc>
                <a:spcPct val="120000"/>
              </a:lnSpc>
            </a:pPr>
            <a:r>
              <a:rPr lang="en-US" dirty="0"/>
              <a:t>Molecular weight  : 691.9 g/ mol</a:t>
            </a:r>
          </a:p>
          <a:p>
            <a:pPr algn="just">
              <a:lnSpc>
                <a:spcPct val="120000"/>
              </a:lnSpc>
            </a:pPr>
            <a:r>
              <a:rPr lang="gu-IN" dirty="0"/>
              <a:t>ઇઓસીન એ અસીડ ગ્રુપ નો  ફ્લોરેસીન રંગક છે.</a:t>
            </a:r>
          </a:p>
          <a:p>
            <a:pPr algn="just">
              <a:lnSpc>
                <a:spcPct val="120000"/>
              </a:lnSpc>
            </a:pPr>
            <a:r>
              <a:rPr lang="gu-IN" dirty="0"/>
              <a:t>ઇઓસીન એ એક પ્રકારની ટેટ્રા બ્રોમો ફ્લોરેસીન રંગક છે.જે ગ્લેસીયલ અસીતિક એસિડ અને  બ્રોમીન સાથે ફ્લોરેસીન નું બ્રોમીનેશન કરવા થી મળે છે.</a:t>
            </a:r>
          </a:p>
          <a:p>
            <a:pPr algn="just">
              <a:lnSpc>
                <a:spcPct val="120000"/>
              </a:lnSpc>
            </a:pPr>
            <a:r>
              <a:rPr lang="gu-IN" dirty="0"/>
              <a:t>લાલ રંગ નો પાવડર છે જે પાણી માં દ્રવ્યછે અને અને મોટા ભાગે લાલ રંગનું દ્રાવણ આપેછે તથા  આલ્કલી દ્રાવણ પીળાશપડતો લીલો રંગ આપે છે. </a:t>
            </a:r>
          </a:p>
          <a:p>
            <a:pPr algn="just">
              <a:lnSpc>
                <a:spcPct val="120000"/>
              </a:lnSpc>
            </a:pPr>
            <a:r>
              <a:rPr lang="en-IN" dirty="0"/>
              <a:t>Eosin Y</a:t>
            </a:r>
            <a:r>
              <a:rPr lang="gu-IN" dirty="0"/>
              <a:t> એ ફ્લોરેસીન નો ટેટ્રા બ્રોમો વ્યુત્પન છે જ્યારે </a:t>
            </a:r>
            <a:r>
              <a:rPr lang="en-IN" dirty="0"/>
              <a:t>Eosin B </a:t>
            </a:r>
            <a:r>
              <a:rPr lang="gu-IN" dirty="0"/>
              <a:t> એ ડાય બ્રોમો ડાય નાઈટ્રો વ્યુત્પનછે.</a:t>
            </a:r>
          </a:p>
          <a:p>
            <a:pPr algn="just">
              <a:lnSpc>
                <a:spcPct val="120000"/>
              </a:lnSpc>
            </a:pPr>
            <a:r>
              <a:rPr lang="gu-IN" dirty="0"/>
              <a:t>કાગળ, ઉન અને રેશમ ને રંગવા માટે વપરાય છે, આ ઉપરાંત સૌંદર્યપ્રસાધન માં લીપ્સ્ટીક કે નેઈલપોલિશ માં રંગક તરીકે વપરાય છે.  </a:t>
            </a:r>
            <a:endParaRPr lang="en-IN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371600"/>
            <a:ext cx="1828800" cy="261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431471"/>
            <a:ext cx="2286000" cy="253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4114800"/>
            <a:ext cx="3886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u-IN" dirty="0">
                <a:solidFill>
                  <a:srgbClr val="00B0F0"/>
                </a:solidFill>
              </a:rPr>
              <a:t>સંશ્ર્લેષણ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8610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gu-IN" dirty="0">
                <a:solidFill>
                  <a:srgbClr val="FF0000"/>
                </a:solidFill>
              </a:rPr>
              <a:t>RHODAMINE</a:t>
            </a:r>
            <a:br>
              <a:rPr lang="en-IN" dirty="0">
                <a:solidFill>
                  <a:schemeClr val="accent2">
                    <a:lumMod val="75000"/>
                  </a:schemeClr>
                </a:solidFill>
              </a:rPr>
            </a:b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95400"/>
            <a:ext cx="4495800" cy="53340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IN" b="1" dirty="0"/>
              <a:t> </a:t>
            </a:r>
            <a:r>
              <a:rPr lang="gu-IN" b="1" dirty="0"/>
              <a:t>રોહ્ડામાઇન રંગક એ ટ્રાય એરાઈલ મીથેન ગ્રુપનો રંગક છે. જે  ઝેન્થીન નો વ્યુત્પનછે. રોહ્ડામાઇન B અને રોહ્ડામાઇન G  એ તેના બે વ્યુત્પનપ્રકારો છે.</a:t>
            </a:r>
          </a:p>
          <a:p>
            <a:pPr algn="just">
              <a:lnSpc>
                <a:spcPct val="120000"/>
              </a:lnSpc>
            </a:pPr>
            <a:r>
              <a:rPr lang="en-IN" dirty="0">
                <a:solidFill>
                  <a:srgbClr val="FF0000"/>
                </a:solidFill>
              </a:rPr>
              <a:t>Molecular Formula: </a:t>
            </a:r>
            <a:r>
              <a:rPr lang="en-IN" dirty="0"/>
              <a:t>C</a:t>
            </a:r>
            <a:r>
              <a:rPr lang="en-IN" baseline="-25000" dirty="0"/>
              <a:t>28</a:t>
            </a:r>
            <a:r>
              <a:rPr lang="en-IN" dirty="0"/>
              <a:t>H</a:t>
            </a:r>
            <a:r>
              <a:rPr lang="en-IN" baseline="-25000" dirty="0"/>
              <a:t>31</a:t>
            </a:r>
            <a:r>
              <a:rPr lang="en-IN" dirty="0"/>
              <a:t>ClN</a:t>
            </a:r>
            <a:r>
              <a:rPr lang="en-IN" baseline="-25000" dirty="0"/>
              <a:t>2</a:t>
            </a:r>
            <a:r>
              <a:rPr lang="en-IN" dirty="0"/>
              <a:t>O</a:t>
            </a:r>
            <a:r>
              <a:rPr lang="en-IN" baseline="-25000" dirty="0"/>
              <a:t>3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IN" baseline="-25000" dirty="0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Molecular weight  : 479 g/ mol</a:t>
            </a:r>
            <a:endParaRPr lang="gu-IN" dirty="0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</a:pPr>
            <a:endParaRPr lang="gu-IN" b="1" dirty="0"/>
          </a:p>
          <a:p>
            <a:pPr algn="just">
              <a:lnSpc>
                <a:spcPct val="120000"/>
              </a:lnSpc>
            </a:pPr>
            <a:r>
              <a:rPr lang="gu-IN" b="1" dirty="0"/>
              <a:t>શાહી બનાવવા , સુતરાઉ કાપડ ના તથા રેશાઓ ને રંગવા વપરાય છે</a:t>
            </a:r>
          </a:p>
          <a:p>
            <a:pPr algn="just">
              <a:lnSpc>
                <a:spcPct val="120000"/>
              </a:lnSpc>
            </a:pPr>
            <a:r>
              <a:rPr lang="gu-IN" b="1" dirty="0"/>
              <a:t>પ્થેલીક એન હાઈડ્રાઇડની N,N- ડાઈ ઈથાઈલ –m-અમીનો ફીનોલ ની હાજરીમાં ઝીંક ક્લોરાઈડ અને  </a:t>
            </a:r>
            <a:r>
              <a:rPr lang="en-IN" b="1" dirty="0" err="1"/>
              <a:t>HCl</a:t>
            </a:r>
            <a:r>
              <a:rPr lang="en-IN" b="1" dirty="0"/>
              <a:t> </a:t>
            </a:r>
            <a:r>
              <a:rPr lang="gu-IN" b="1" dirty="0"/>
              <a:t>સાથે પ્રક્રિયા કરતા મળેછે.   </a:t>
            </a:r>
          </a:p>
          <a:p>
            <a:pPr algn="just">
              <a:lnSpc>
                <a:spcPct val="120000"/>
              </a:lnSpc>
            </a:pPr>
            <a:endParaRPr lang="en-US" dirty="0">
              <a:solidFill>
                <a:srgbClr val="FF0000"/>
              </a:solidFill>
            </a:endParaRPr>
          </a:p>
          <a:p>
            <a:endParaRPr lang="en-IN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4038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733800"/>
            <a:ext cx="4114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u-IN" dirty="0">
                <a:solidFill>
                  <a:srgbClr val="00B0F0"/>
                </a:solidFill>
              </a:rPr>
              <a:t>સંશ્ર્લેષણ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8458199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gu-IN" dirty="0">
                <a:solidFill>
                  <a:srgbClr val="0070C0"/>
                </a:solidFill>
              </a:rPr>
              <a:t>INDIGO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609600"/>
            <a:ext cx="6400800" cy="5943600"/>
          </a:xfrm>
        </p:spPr>
        <p:txBody>
          <a:bodyPr>
            <a:noAutofit/>
          </a:bodyPr>
          <a:lstStyle/>
          <a:p>
            <a:pPr algn="just"/>
            <a:r>
              <a:rPr lang="en-IN" sz="1600" b="1" dirty="0"/>
              <a:t> </a:t>
            </a:r>
            <a:r>
              <a:rPr lang="gu-IN" sz="1600" b="1" dirty="0"/>
              <a:t>ઈન્ડીગો  એ વાદળી રંગ ની ઈતિહાસીક કાર્બનીક રંગક છે. </a:t>
            </a:r>
            <a:r>
              <a:rPr lang="gu-IN" sz="1600" b="1" dirty="0">
                <a:solidFill>
                  <a:srgbClr val="FFFF00"/>
                </a:solidFill>
              </a:rPr>
              <a:t>ભારત માં પાંચ હાજર વર્ષ થી ઈનડીગોફેરા ટેન્ક્તોરીયા  નામની વનસ્પતિના પાંદડા માંથી નિષ્કર્ષણ કરવામાં આવતું હતું </a:t>
            </a:r>
            <a:r>
              <a:rPr lang="gu-IN" sz="1600" b="1" dirty="0"/>
              <a:t>અને વ્યાપારિક અને આર્થિક મહત્વ ધરાવતો  રંગક છે.</a:t>
            </a:r>
          </a:p>
          <a:p>
            <a:pPr algn="just"/>
            <a:r>
              <a:rPr lang="gu-IN" sz="1600" dirty="0"/>
              <a:t>આ ઉપરાંત તે </a:t>
            </a:r>
            <a:r>
              <a:rPr lang="gu-I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પેરુ, પૂર્વ એશિયા અને ઈજીપ્ત </a:t>
            </a:r>
            <a:r>
              <a:rPr lang="gu-IN" sz="1600" dirty="0"/>
              <a:t>માં પણ મળતી હતી તેના પુરાવા પ્રાપ્ત થયેલ છે. </a:t>
            </a:r>
          </a:p>
          <a:p>
            <a:pPr algn="just"/>
            <a:r>
              <a:rPr lang="gu-IN" sz="1600" b="1" dirty="0">
                <a:solidFill>
                  <a:srgbClr val="00B0F0"/>
                </a:solidFill>
              </a:rPr>
              <a:t>ઈનડીગોફેરા ટેન્ક્તોરીયા </a:t>
            </a:r>
            <a:r>
              <a:rPr lang="gu-IN" sz="1600" b="1" dirty="0"/>
              <a:t>વનસ્પતિના પાંદડા ને લાંબા સમય માટે પાણી\માં પલાળી રાખવા થી તેમાં રહેલા ખાસ ઉત્સેચકો  આથવણ દ્વારા પર્ણમાં રહેલ </a:t>
            </a:r>
            <a:r>
              <a:rPr lang="gu-IN" sz="1600" b="1" dirty="0">
                <a:solidFill>
                  <a:srgbClr val="00B0F0"/>
                </a:solidFill>
              </a:rPr>
              <a:t>ઇન્ડિકન, ઇન્ડોક્ષિલ અને ગ્લુકોઝ  </a:t>
            </a:r>
            <a:r>
              <a:rPr lang="gu-IN" sz="1600" b="1" dirty="0"/>
              <a:t>માં રૂપાંતરિત થાય છે.</a:t>
            </a:r>
          </a:p>
          <a:p>
            <a:pPr algn="just"/>
            <a:r>
              <a:rPr lang="gu-IN" sz="1600" b="1" dirty="0">
                <a:solidFill>
                  <a:srgbClr val="00B0F0"/>
                </a:solidFill>
              </a:rPr>
              <a:t>ઈન્ડોક્ષિલ  ને હવામાં ખુલ્લો </a:t>
            </a:r>
            <a:r>
              <a:rPr lang="gu-IN" sz="1600" b="1" dirty="0"/>
              <a:t>રાખતા ઓક્સીડાઈઝ થઇ ને  ઈન્ડીગોમાં રૂપાંતરિતથાય છે</a:t>
            </a:r>
            <a:r>
              <a:rPr lang="en-US" sz="1600" b="1" dirty="0"/>
              <a:t>.</a:t>
            </a:r>
            <a:endParaRPr lang="en-US" sz="1600" dirty="0"/>
          </a:p>
          <a:p>
            <a:pPr algn="just"/>
            <a:r>
              <a:rPr lang="en-IN" sz="1600" b="1" dirty="0"/>
              <a:t>Formula: </a:t>
            </a:r>
            <a:r>
              <a:rPr lang="en-IN" sz="1600" dirty="0"/>
              <a:t>C</a:t>
            </a:r>
            <a:r>
              <a:rPr lang="en-IN" sz="1600" baseline="-25000" dirty="0"/>
              <a:t>16</a:t>
            </a:r>
            <a:r>
              <a:rPr lang="en-IN" sz="1600" dirty="0"/>
              <a:t>H</a:t>
            </a:r>
            <a:r>
              <a:rPr lang="en-IN" sz="1600" baseline="-25000" dirty="0"/>
              <a:t>10</a:t>
            </a:r>
            <a:r>
              <a:rPr lang="en-IN" sz="1600" dirty="0"/>
              <a:t>N</a:t>
            </a:r>
            <a:r>
              <a:rPr lang="en-IN" sz="1600" baseline="-25000" dirty="0"/>
              <a:t>2</a:t>
            </a:r>
            <a:r>
              <a:rPr lang="en-IN" sz="1600" dirty="0"/>
              <a:t>O</a:t>
            </a:r>
            <a:r>
              <a:rPr lang="en-IN" sz="1600" baseline="-25000" dirty="0"/>
              <a:t>2</a:t>
            </a:r>
            <a:endParaRPr lang="en-IN" sz="1600" dirty="0"/>
          </a:p>
          <a:p>
            <a:pPr algn="just"/>
            <a:r>
              <a:rPr lang="en-IN" sz="1600" b="1" dirty="0"/>
              <a:t>Molar mass: </a:t>
            </a:r>
            <a:r>
              <a:rPr lang="en-IN" sz="1600" dirty="0"/>
              <a:t>262.27 g/mol</a:t>
            </a:r>
          </a:p>
          <a:p>
            <a:pPr algn="just"/>
            <a:r>
              <a:rPr lang="gu-IN" sz="1600" b="1" dirty="0">
                <a:solidFill>
                  <a:schemeClr val="accent6">
                    <a:lumMod val="75000"/>
                  </a:schemeClr>
                </a:solidFill>
              </a:rPr>
              <a:t>1872 માં બાયરે સૌપ્રથમ શાન્શ્લેશીત બંધારણ રજુ કર્યું હતું.</a:t>
            </a:r>
          </a:p>
          <a:p>
            <a:pPr algn="just"/>
            <a:r>
              <a:rPr lang="gu-IN" sz="1600" dirty="0"/>
              <a:t> હેઉમાન્સ સિન્થેસિસ: આ પદ્ધતિમાં એન્થ્રાનીલીક અસીડ  ને ક્લોરોઅસીટીક એસિડ સાથે ગરમ કરતાફિનાઈલગ્લાયસીન-o-કાર્બોક્સીલીક એસિડ બને છે જેને KOH અને સોડામાઈડ  સાથે ગરમ કરતા ઈન્ડોક્ષિલએસિડ મળે છે. આ ઈન્ડોક્ષિલએસિડ નું ડી- કાર્બોકસીલેસન કરતા ઈન્ડોક્ષિલ મળે છે અને તેનું હવા ની હાજરી માં ઓક્સીડેસન કરતા  ઈન્ડીગો(ઈન્ડીગોટીન) મળે છે.</a:t>
            </a:r>
            <a:endParaRPr lang="en-IN" sz="1600" dirty="0"/>
          </a:p>
          <a:p>
            <a:pPr algn="just"/>
            <a:r>
              <a:rPr lang="gu-IN" sz="1600" dirty="0">
                <a:solidFill>
                  <a:srgbClr val="FFC000"/>
                </a:solidFill>
              </a:rPr>
              <a:t>ઈન્ડીગો આલ્કલી દ્રાવણ માં ફાઈબર  ને ડુબાડી ને ખુલ્લી હવા માં રાખતા તેનો મૂળ વાદળી રંગ આવે છે. </a:t>
            </a:r>
          </a:p>
          <a:p>
            <a:pPr algn="just"/>
            <a:r>
              <a:rPr lang="gu-IN" sz="1600" dirty="0">
                <a:solidFill>
                  <a:srgbClr val="FFC000"/>
                </a:solidFill>
              </a:rPr>
              <a:t>કપડા , પેપર ઉદ્યોગ માં વપરાય છે. </a:t>
            </a:r>
            <a:endParaRPr lang="en-IN" sz="1600" dirty="0">
              <a:solidFill>
                <a:srgbClr val="FFC000"/>
              </a:solidFill>
            </a:endParaRPr>
          </a:p>
          <a:p>
            <a:pPr algn="just"/>
            <a:endParaRPr lang="en-IN" sz="1600" dirty="0">
              <a:solidFill>
                <a:srgbClr val="FFC000"/>
              </a:solidFill>
            </a:endParaRPr>
          </a:p>
          <a:p>
            <a:pPr algn="just"/>
            <a:endParaRPr lang="en-IN" sz="1600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066800"/>
            <a:ext cx="2514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3429000"/>
            <a:ext cx="2362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/>
          </a:bodyPr>
          <a:lstStyle/>
          <a:p>
            <a:r>
              <a:rPr lang="gu-IN" sz="3200" dirty="0">
                <a:solidFill>
                  <a:srgbClr val="00B0F0"/>
                </a:solidFill>
              </a:rPr>
              <a:t>સંશ્ર્લેષણ</a:t>
            </a:r>
            <a:endParaRPr lang="en-IN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581025"/>
            <a:ext cx="54102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133725"/>
            <a:ext cx="86868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533400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u-IN" dirty="0"/>
              <a:t> </a:t>
            </a:r>
            <a:r>
              <a:rPr lang="gu-IN" dirty="0">
                <a:solidFill>
                  <a:srgbClr val="FFFF00"/>
                </a:solidFill>
              </a:rPr>
              <a:t>રંગકો</a:t>
            </a:r>
            <a:r>
              <a:rPr lang="gu-IN" dirty="0"/>
              <a:t> </a:t>
            </a:r>
            <a:r>
              <a:rPr lang="gu-IN" dirty="0">
                <a:solidFill>
                  <a:srgbClr val="00B050"/>
                </a:solidFill>
              </a:rPr>
              <a:t>ના</a:t>
            </a:r>
            <a:r>
              <a:rPr lang="gu-IN" dirty="0"/>
              <a:t> </a:t>
            </a:r>
            <a:r>
              <a:rPr lang="gu-IN" dirty="0">
                <a:solidFill>
                  <a:srgbClr val="00B0F0"/>
                </a:solidFill>
              </a:rPr>
              <a:t>સંશ્ર્લેષણ</a:t>
            </a:r>
            <a:r>
              <a:rPr lang="gu-IN" dirty="0"/>
              <a:t> </a:t>
            </a:r>
            <a:r>
              <a:rPr lang="gu-IN" dirty="0">
                <a:solidFill>
                  <a:srgbClr val="FF0000"/>
                </a:solidFill>
              </a:rPr>
              <a:t>અને</a:t>
            </a:r>
            <a:r>
              <a:rPr lang="gu-IN" dirty="0"/>
              <a:t> </a:t>
            </a:r>
            <a:r>
              <a:rPr lang="gu-IN" dirty="0">
                <a:solidFill>
                  <a:srgbClr val="7030A0"/>
                </a:solidFill>
              </a:rPr>
              <a:t>ઉપયોગો</a:t>
            </a:r>
            <a:endParaRPr lang="en-IN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gu-IN" dirty="0"/>
              <a:t>CONGO RED</a:t>
            </a:r>
          </a:p>
          <a:p>
            <a:r>
              <a:rPr lang="gu-IN" dirty="0"/>
              <a:t>EOSIN</a:t>
            </a:r>
          </a:p>
          <a:p>
            <a:r>
              <a:rPr lang="gu-IN" dirty="0"/>
              <a:t>ALIZARIN</a:t>
            </a:r>
          </a:p>
          <a:p>
            <a:r>
              <a:rPr lang="gu-IN" dirty="0"/>
              <a:t>CRYSTAL VIOLET</a:t>
            </a:r>
          </a:p>
          <a:p>
            <a:r>
              <a:rPr lang="gu-IN" dirty="0"/>
              <a:t>INDIGO</a:t>
            </a:r>
          </a:p>
          <a:p>
            <a:r>
              <a:rPr lang="gu-IN" dirty="0"/>
              <a:t>SEFRONINE- T</a:t>
            </a:r>
          </a:p>
          <a:p>
            <a:r>
              <a:rPr lang="gu-IN" dirty="0"/>
              <a:t>METHYLENE BLUE</a:t>
            </a:r>
          </a:p>
          <a:p>
            <a:r>
              <a:rPr lang="gu-IN" dirty="0"/>
              <a:t>EREOCHROM BLACK-T</a:t>
            </a:r>
          </a:p>
          <a:p>
            <a:r>
              <a:rPr lang="gu-IN" dirty="0"/>
              <a:t>RHODAMINE</a:t>
            </a:r>
          </a:p>
          <a:p>
            <a:r>
              <a:rPr lang="gu-IN" dirty="0"/>
              <a:t>ROSANILIN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gu-IN" dirty="0">
                <a:solidFill>
                  <a:srgbClr val="FF0000"/>
                </a:solidFill>
              </a:rPr>
              <a:t>SEFR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gu-IN" dirty="0">
                <a:solidFill>
                  <a:srgbClr val="FF0000"/>
                </a:solidFill>
              </a:rPr>
              <a:t>NINE- 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343400" cy="55626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gu-IN" dirty="0"/>
              <a:t>સેફ્રેનાઈન-T ઇ જૈવ રસાયણ રંજક દ્રવ્ય તરીકે તેનો ઉપયોગ થાય છે, તથા કોષ ના રંજકતરીકે ગ્રામ બેક્ટેરિયા ના પ્રકાર નક્કી કરવા વપરાય છે.</a:t>
            </a:r>
            <a:endParaRPr lang="en-IN" dirty="0"/>
          </a:p>
          <a:p>
            <a:pPr algn="just">
              <a:lnSpc>
                <a:spcPct val="120000"/>
              </a:lnSpc>
            </a:pPr>
            <a:r>
              <a:rPr lang="en-IN" b="1" dirty="0"/>
              <a:t>Formula: </a:t>
            </a:r>
            <a:r>
              <a:rPr lang="en-IN" dirty="0"/>
              <a:t>C</a:t>
            </a:r>
            <a:r>
              <a:rPr lang="en-IN" baseline="-25000" dirty="0"/>
              <a:t>20</a:t>
            </a:r>
            <a:r>
              <a:rPr lang="en-IN" dirty="0"/>
              <a:t>H</a:t>
            </a:r>
            <a:r>
              <a:rPr lang="en-IN" baseline="-25000" dirty="0"/>
              <a:t>19</a:t>
            </a:r>
            <a:r>
              <a:rPr lang="en-IN" dirty="0"/>
              <a:t>N</a:t>
            </a:r>
            <a:r>
              <a:rPr lang="en-IN" baseline="-25000" dirty="0"/>
              <a:t>4</a:t>
            </a:r>
            <a:r>
              <a:rPr lang="en-IN" dirty="0"/>
              <a:t>+·</a:t>
            </a:r>
            <a:r>
              <a:rPr lang="en-IN" dirty="0" err="1"/>
              <a:t>Cl</a:t>
            </a:r>
            <a:r>
              <a:rPr lang="en-IN" dirty="0"/>
              <a:t>-</a:t>
            </a:r>
          </a:p>
          <a:p>
            <a:pPr algn="just">
              <a:lnSpc>
                <a:spcPct val="120000"/>
              </a:lnSpc>
            </a:pPr>
            <a:r>
              <a:rPr lang="nn-NO" b="1" dirty="0"/>
              <a:t>Molar mass: </a:t>
            </a:r>
            <a:r>
              <a:rPr lang="nn-NO" dirty="0"/>
              <a:t>350.85 g·mol</a:t>
            </a:r>
            <a:r>
              <a:rPr lang="nn-NO" baseline="30000" dirty="0"/>
              <a:t>−1</a:t>
            </a:r>
            <a:r>
              <a:rPr lang="gu-IN" dirty="0"/>
              <a:t>.</a:t>
            </a:r>
          </a:p>
          <a:p>
            <a:pPr algn="just">
              <a:lnSpc>
                <a:spcPct val="120000"/>
              </a:lnSpc>
            </a:pPr>
            <a:endParaRPr lang="gu-IN" baseline="30000" dirty="0"/>
          </a:p>
          <a:p>
            <a:pPr algn="just">
              <a:lnSpc>
                <a:spcPct val="120000"/>
              </a:lnSpc>
            </a:pPr>
            <a:r>
              <a:rPr lang="gu-IN" dirty="0"/>
              <a:t>O-ટોલ્યુડીન નું ડાઈએઝોટાઈઝેસન કાર્ય પછી ફરીથી O-ટોલ્યુડીન સાથે કપલિંગ કરવાથીએમીનોએઝોટોલ્યુઇન  મળેછે જેનું Fe અને HCl સાથે રીડકશન કરવાથી O-ટોલ્યુડીન અને 2,5-દઈ એમીનો O-ટોલ્યુઇન મળે છે. આ મિક્ષ્રર નું સોડીયમડાયક્રોમેટ અને HCl વડે ઓક્સીડેશન કરતા ઈંડામાઇન અને તેનું એનીલીન વડે ઓક્સીડેસન કરતાસેફ્રેનાઈન-T મળે છે.</a:t>
            </a:r>
          </a:p>
          <a:p>
            <a:pPr algn="just">
              <a:lnSpc>
                <a:spcPct val="120000"/>
              </a:lnSpc>
            </a:pPr>
            <a:r>
              <a:rPr lang="gu-IN" dirty="0"/>
              <a:t>તેનો ઉપયોગ રેષાઓ, કાપડ, કાગળ, તબીબી, ચર્મ ઉદ્યોગ વગેરેમાં થાય છે. </a:t>
            </a:r>
            <a:endParaRPr lang="en-IN" dirty="0"/>
          </a:p>
        </p:txBody>
      </p:sp>
      <p:pic>
        <p:nvPicPr>
          <p:cNvPr id="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914400"/>
            <a:ext cx="434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733800"/>
            <a:ext cx="4267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gu-IN" dirty="0">
                <a:solidFill>
                  <a:srgbClr val="00B0F0"/>
                </a:solidFill>
              </a:rPr>
              <a:t>સંશ્ર્લેષણ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10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gu-IN" dirty="0">
                <a:solidFill>
                  <a:srgbClr val="00B0F0"/>
                </a:solidFill>
              </a:rPr>
              <a:t>METHYLENE BLUE</a:t>
            </a:r>
            <a:br>
              <a:rPr lang="gu-IN" dirty="0">
                <a:solidFill>
                  <a:srgbClr val="002060"/>
                </a:solidFill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257800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gu-IN" sz="3400" dirty="0"/>
              <a:t>મીથીલીન બ્લ્યુ ને મિથાઈલથાયોનીયમ ક્લોરાઈડ તરીકે પણ ઓળખવા આવે છે જેનો તબીબી અને રંગક માં સમાવેશ થાય છે. તબીબીમાં મિથેમોગ્લોબીનેમીયા  ની સારવાર માં થાય છે</a:t>
            </a:r>
            <a:endParaRPr lang="en-IN" sz="3400" dirty="0"/>
          </a:p>
          <a:p>
            <a:pPr algn="just">
              <a:lnSpc>
                <a:spcPct val="120000"/>
              </a:lnSpc>
            </a:pPr>
            <a:r>
              <a:rPr lang="en-IN" sz="3400" b="1" dirty="0">
                <a:hlinkClick r:id="rId2"/>
              </a:rPr>
              <a:t>Formula</a:t>
            </a:r>
            <a:r>
              <a:rPr lang="en-IN" sz="3400" b="1" dirty="0"/>
              <a:t>: </a:t>
            </a:r>
            <a:r>
              <a:rPr lang="en-IN" sz="3400" dirty="0"/>
              <a:t>C</a:t>
            </a:r>
            <a:r>
              <a:rPr lang="en-IN" sz="3400" baseline="-25000" dirty="0"/>
              <a:t>16</a:t>
            </a:r>
            <a:r>
              <a:rPr lang="en-IN" sz="3400" dirty="0"/>
              <a:t>H</a:t>
            </a:r>
            <a:r>
              <a:rPr lang="en-IN" sz="3400" baseline="-25000" dirty="0"/>
              <a:t>18</a:t>
            </a:r>
            <a:r>
              <a:rPr lang="en-IN" sz="3400" dirty="0"/>
              <a:t>ClN</a:t>
            </a:r>
            <a:r>
              <a:rPr lang="en-IN" sz="3400" baseline="-25000" dirty="0"/>
              <a:t>3</a:t>
            </a:r>
            <a:r>
              <a:rPr lang="en-IN" sz="3400" dirty="0"/>
              <a:t>S</a:t>
            </a:r>
          </a:p>
          <a:p>
            <a:pPr algn="just">
              <a:lnSpc>
                <a:spcPct val="120000"/>
              </a:lnSpc>
            </a:pPr>
            <a:r>
              <a:rPr lang="en-IN" sz="3400" b="1" dirty="0">
                <a:hlinkClick r:id="rId3"/>
              </a:rPr>
              <a:t>Molar mass</a:t>
            </a:r>
            <a:r>
              <a:rPr lang="en-IN" sz="3400" b="1" dirty="0"/>
              <a:t>: </a:t>
            </a:r>
            <a:r>
              <a:rPr lang="en-IN" sz="3400" dirty="0"/>
              <a:t>319.85 g/mol</a:t>
            </a:r>
            <a:endParaRPr lang="gu-IN" sz="3400" dirty="0"/>
          </a:p>
          <a:p>
            <a:pPr algn="just">
              <a:lnSpc>
                <a:spcPct val="120000"/>
              </a:lnSpc>
            </a:pPr>
            <a:r>
              <a:rPr lang="gu-IN" sz="3400" dirty="0"/>
              <a:t>સોડીયમથાયો સલ્ફેટની હાજરી માં p-ડાયમિથાઈલઅનીલીન ની એસિડ ડાય ક્રોમેટ વડે ઓક્સીડેશન કરતા મળતી નીપજ 4-(ડાયમિથાઈલએમીનો) અનીલીન-2-થાયોસલ્ફોનીક ને ડાય મિથાઈલ અનીલીન વડે કંડેન્સિંગ કરતા ઈંડામાઇન મળેછે જેનું ડાય ક્રોમેટ અને કોપર સલ્ફેટ વડે ઓક્સીડેશન કરતા મીથીલીન બ્લ્યુ મળે છે.</a:t>
            </a:r>
          </a:p>
          <a:p>
            <a:pPr algn="just">
              <a:lnSpc>
                <a:spcPct val="120000"/>
              </a:lnSpc>
            </a:pPr>
            <a:r>
              <a:rPr lang="gu-IN" sz="3400" dirty="0"/>
              <a:t>કેલિકો પ્રિન્ટીંગ, સૂચક, રેષા ના રંગક તરીકે થાય છે. </a:t>
            </a:r>
          </a:p>
          <a:p>
            <a:pPr algn="just">
              <a:lnSpc>
                <a:spcPct val="120000"/>
              </a:lnSpc>
            </a:pPr>
            <a:r>
              <a:rPr lang="gu-IN" sz="3400" dirty="0"/>
              <a:t>મીથીલીન બ્લ્યુ નો રંગ  સંસ્પન્દન બંધારણ ના આધારે બધ્લય છે.</a:t>
            </a:r>
            <a:endParaRPr lang="en-IN" sz="3400" dirty="0"/>
          </a:p>
          <a:p>
            <a:endParaRPr lang="en-IN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371600"/>
            <a:ext cx="4191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101288"/>
            <a:ext cx="4191000" cy="207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gu-IN" dirty="0">
                <a:solidFill>
                  <a:srgbClr val="00B0F0"/>
                </a:solidFill>
              </a:rPr>
              <a:t>સંશ્ર્લેષણ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1"/>
            <a:ext cx="845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324350"/>
            <a:ext cx="84582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gu-IN" dirty="0"/>
              <a:t>EREOCHROM BLACK-T</a:t>
            </a:r>
            <a:br>
              <a:rPr lang="gu-IN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343400" cy="55626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gu-IN" dirty="0"/>
              <a:t>ઈરીયોક્રોમ બ્લેક-T ઇએ એઝોરંગક છે.  પાણી ની કઠીનતા નક્કી કરવા ની પદ્ધતિમાં  કોમ્પ્લેક્ષોમેટ્રિ ટાઈટ્રેશન માં સૂચક તરીકે વપરાય છે. </a:t>
            </a:r>
          </a:p>
          <a:p>
            <a:pPr algn="just">
              <a:lnSpc>
                <a:spcPct val="120000"/>
              </a:lnSpc>
            </a:pPr>
            <a:r>
              <a:rPr lang="gu-IN" dirty="0"/>
              <a:t>ઈરીયોક્રોમ બ્લેક-T એ હસ્ટમાન પેટ્રો કેમિકલ નો ટ્રેડ માર્ક છે. તેનું ડીપ્રટોનેશન સ્વરૂપ એ વાદળી રંગ ધરાવે છે.</a:t>
            </a:r>
          </a:p>
          <a:p>
            <a:pPr algn="just">
              <a:lnSpc>
                <a:spcPct val="120000"/>
              </a:lnSpc>
            </a:pPr>
            <a:r>
              <a:rPr lang="gu-IN" dirty="0"/>
              <a:t>તેની રંગતીવ્રતા અને ઝડપી સુકાવાના ગુણધર્મ ને કારણે બહોળોઉપયોગથાય છે. </a:t>
            </a:r>
          </a:p>
          <a:p>
            <a:pPr algn="just">
              <a:lnSpc>
                <a:spcPct val="120000"/>
              </a:lnSpc>
            </a:pPr>
            <a:r>
              <a:rPr lang="en-IN" b="1" dirty="0"/>
              <a:t>Formula: </a:t>
            </a:r>
            <a:r>
              <a:rPr lang="en-IN" dirty="0"/>
              <a:t>C</a:t>
            </a:r>
            <a:r>
              <a:rPr lang="en-IN" baseline="-25000" dirty="0"/>
              <a:t>20</a:t>
            </a:r>
            <a:r>
              <a:rPr lang="en-IN" dirty="0"/>
              <a:t>H</a:t>
            </a:r>
            <a:r>
              <a:rPr lang="en-IN" baseline="-25000" dirty="0"/>
              <a:t>12</a:t>
            </a:r>
            <a:r>
              <a:rPr lang="en-IN" dirty="0"/>
              <a:t>N</a:t>
            </a:r>
            <a:r>
              <a:rPr lang="en-IN" baseline="-25000" dirty="0"/>
              <a:t>3</a:t>
            </a:r>
            <a:r>
              <a:rPr lang="en-IN" dirty="0"/>
              <a:t>O</a:t>
            </a:r>
            <a:r>
              <a:rPr lang="en-IN" baseline="-25000" dirty="0"/>
              <a:t>7</a:t>
            </a:r>
            <a:r>
              <a:rPr lang="en-IN" dirty="0"/>
              <a:t>SNa</a:t>
            </a:r>
          </a:p>
          <a:p>
            <a:pPr algn="just">
              <a:lnSpc>
                <a:spcPct val="120000"/>
              </a:lnSpc>
            </a:pPr>
            <a:r>
              <a:rPr lang="en-IN" b="1" dirty="0"/>
              <a:t>Molar mass: </a:t>
            </a:r>
            <a:r>
              <a:rPr lang="en-IN" dirty="0"/>
              <a:t>461.381 g/mol</a:t>
            </a:r>
            <a:endParaRPr lang="gu-IN" dirty="0"/>
          </a:p>
          <a:p>
            <a:pPr algn="just">
              <a:lnSpc>
                <a:spcPct val="120000"/>
              </a:lnSpc>
            </a:pPr>
            <a:r>
              <a:rPr lang="gu-IN" dirty="0"/>
              <a:t>4-એમીનો-7-નાઈટ્રો-3- નેપ્થોલ -1-સલ્ફોનોકએસિડ નું કોપર સલ્ફેટ ની હાજરીમાં મળતી નીપજ નું </a:t>
            </a:r>
            <a:r>
              <a:rPr lang="el-GR" dirty="0"/>
              <a:t>β</a:t>
            </a:r>
            <a:r>
              <a:rPr lang="gu-IN" dirty="0"/>
              <a:t>-નેપ્થોલ સાથે કપલિંગ થી ઈરીયોક્રોમ બ્લેક-T મળે છે.</a:t>
            </a:r>
          </a:p>
          <a:p>
            <a:pPr algn="just">
              <a:lnSpc>
                <a:spcPct val="120000"/>
              </a:lnSpc>
            </a:pPr>
            <a:r>
              <a:rPr lang="gu-IN" dirty="0"/>
              <a:t>મુખ્યત્વે EDTA ના ટાઈટ્રેશન માં ઉપયોગ થાય છે. 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066801"/>
            <a:ext cx="403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962400"/>
            <a:ext cx="403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u-IN" dirty="0">
                <a:solidFill>
                  <a:srgbClr val="00B0F0"/>
                </a:solidFill>
              </a:rPr>
              <a:t>સંશ્ર્લેષણ</a:t>
            </a:r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80295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gu-IN" dirty="0">
                <a:solidFill>
                  <a:schemeClr val="accent2">
                    <a:lumMod val="75000"/>
                  </a:schemeClr>
                </a:solidFill>
              </a:rPr>
              <a:t>ROSANILIN</a:t>
            </a:r>
            <a:br>
              <a:rPr lang="en-IN" dirty="0">
                <a:solidFill>
                  <a:schemeClr val="accent2">
                    <a:lumMod val="75000"/>
                  </a:schemeClr>
                </a:solidFill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4648200" cy="60198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gu-IN" sz="1600" dirty="0"/>
              <a:t>રોસાનીલીન મેઝેન્ટા રંગ ધરાવતો રંગક છે અને તે અલગ-અલગ નામ ધરવે છે જેવાકે ફૂસચીન, રોસાલીન હાઇડ્રોક્લોરાઇડ વગેરે...</a:t>
            </a:r>
          </a:p>
          <a:p>
            <a:pPr algn="just">
              <a:lnSpc>
                <a:spcPct val="120000"/>
              </a:lnSpc>
            </a:pPr>
            <a:r>
              <a:rPr lang="gu-IN" sz="1600" dirty="0"/>
              <a:t>પાણીમાં ઓગાળતા મેઝેન્ટા રંગ અને ઘન સ્વરૂપે ઘેરોલીલો રંગ ધરાવે છે.</a:t>
            </a:r>
            <a:endParaRPr lang="en-IN" sz="1600" dirty="0"/>
          </a:p>
          <a:p>
            <a:pPr algn="just">
              <a:lnSpc>
                <a:spcPct val="120000"/>
              </a:lnSpc>
            </a:pPr>
            <a:r>
              <a:rPr lang="en-IN" sz="1600" b="1" dirty="0"/>
              <a:t>Formula: </a:t>
            </a:r>
            <a:r>
              <a:rPr lang="en-IN" sz="1600" dirty="0"/>
              <a:t>C</a:t>
            </a:r>
            <a:r>
              <a:rPr lang="en-IN" sz="1600" baseline="-25000" dirty="0"/>
              <a:t>20</a:t>
            </a:r>
            <a:r>
              <a:rPr lang="en-IN" sz="1600" dirty="0"/>
              <a:t>H</a:t>
            </a:r>
            <a:r>
              <a:rPr lang="en-IN" sz="1600" baseline="-25000" dirty="0"/>
              <a:t>20</a:t>
            </a:r>
            <a:r>
              <a:rPr lang="en-IN" sz="1600" dirty="0"/>
              <a:t>N</a:t>
            </a:r>
            <a:r>
              <a:rPr lang="en-IN" sz="1600" baseline="-25000" dirty="0"/>
              <a:t>3</a:t>
            </a:r>
            <a:r>
              <a:rPr lang="en-IN" sz="1600" dirty="0"/>
              <a:t>·HCl</a:t>
            </a:r>
          </a:p>
          <a:p>
            <a:pPr algn="just">
              <a:lnSpc>
                <a:spcPct val="120000"/>
              </a:lnSpc>
            </a:pPr>
            <a:r>
              <a:rPr lang="en-IN" sz="1600" b="1" dirty="0"/>
              <a:t>Molar</a:t>
            </a:r>
            <a:r>
              <a:rPr lang="gu-IN" sz="1600" b="1" dirty="0"/>
              <a:t>m</a:t>
            </a:r>
            <a:r>
              <a:rPr lang="en-IN" sz="1600" b="1" dirty="0"/>
              <a:t>ass: </a:t>
            </a:r>
            <a:r>
              <a:rPr lang="en-IN" sz="1600" dirty="0"/>
              <a:t>337.86 g/mol</a:t>
            </a:r>
            <a:endParaRPr lang="gu-IN" sz="1600" dirty="0"/>
          </a:p>
          <a:p>
            <a:pPr algn="just">
              <a:lnSpc>
                <a:spcPct val="120000"/>
              </a:lnSpc>
            </a:pPr>
            <a:r>
              <a:rPr lang="gu-IN" sz="1600" dirty="0"/>
              <a:t>જલીય દ્રાવણ સલ્ફર ડાયોક્સાઈડ વડે રંગવિહીન બને છે જેને સ્કીફ પ્રક્રિયક તરીકે ઓળખવામાં આવે છે. જે આલ્ડીહાઇડ ની પરખ કસોટી માં ઉપયોગી છે.</a:t>
            </a:r>
          </a:p>
          <a:p>
            <a:pPr algn="just">
              <a:lnSpc>
                <a:spcPct val="120000"/>
              </a:lnSpc>
            </a:pPr>
            <a:r>
              <a:rPr lang="gu-IN" sz="1600" dirty="0"/>
              <a:t>અનીલીન, o- ટોલ્યુડીન અને p- ટોલ્યુડીન નું સમમોલર મિશ્રણ અને તેમના હાઇડ્રો ક્લોરાઈડ ને Fe ની હાજરીમાં નાઈટ્રોબેન્ઝીન સાથે ઓક્સીડેસન કરતા રંગવિહીન બેઝ મળેછે જેને ફરીથી HCl વડે પ્રક્રિયા કરતા રોસાનીલીન(મુખ્ય) અને પારારોસનીલીન(ગૌણ) નીપજ મળેછે. </a:t>
            </a:r>
            <a:endParaRPr lang="en-IN" sz="1600" dirty="0"/>
          </a:p>
          <a:p>
            <a:pPr algn="just">
              <a:lnSpc>
                <a:spcPct val="120000"/>
              </a:lnSpc>
            </a:pPr>
            <a:r>
              <a:rPr lang="gu-IN" sz="1600" dirty="0"/>
              <a:t>ઉન અને રેશમ ના રંગક તરીકે તથા રસાયણ ઉદ્યોગ માં ઉપયોગી છે.</a:t>
            </a:r>
            <a:endParaRPr lang="en-IN" sz="1600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1696" y="762000"/>
            <a:ext cx="379130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9624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u-IN" dirty="0">
                <a:solidFill>
                  <a:srgbClr val="00B0F0"/>
                </a:solidFill>
              </a:rPr>
              <a:t>સંશ્ર્લેષણ</a:t>
            </a:r>
            <a:endParaRPr lang="en-IN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Nobel Prize in Chemistry-2020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1"/>
            <a:ext cx="858444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914400"/>
          </a:xfrm>
        </p:spPr>
        <p:txBody>
          <a:bodyPr/>
          <a:lstStyle/>
          <a:p>
            <a:r>
              <a:rPr lang="gu-IN" dirty="0">
                <a:solidFill>
                  <a:srgbClr val="FF0000"/>
                </a:solidFill>
              </a:rPr>
              <a:t>રં</a:t>
            </a:r>
            <a:r>
              <a:rPr lang="gu-IN" dirty="0">
                <a:solidFill>
                  <a:schemeClr val="accent3">
                    <a:lumMod val="75000"/>
                  </a:schemeClr>
                </a:solidFill>
              </a:rPr>
              <a:t>ગ</a:t>
            </a:r>
            <a:r>
              <a:rPr lang="gu-IN" dirty="0">
                <a:solidFill>
                  <a:srgbClr val="7030A0"/>
                </a:solidFill>
              </a:rPr>
              <a:t>કો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038600" cy="4525963"/>
          </a:xfrm>
        </p:spPr>
        <p:txBody>
          <a:bodyPr/>
          <a:lstStyle/>
          <a:p>
            <a:r>
              <a:rPr lang="gu-IN" dirty="0">
                <a:solidFill>
                  <a:srgbClr val="FF0000"/>
                </a:solidFill>
              </a:rPr>
              <a:t>CONGO RED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609600"/>
            <a:ext cx="4038600" cy="4525963"/>
          </a:xfrm>
        </p:spPr>
        <p:txBody>
          <a:bodyPr/>
          <a:lstStyle/>
          <a:p>
            <a:r>
              <a:rPr lang="gu-IN" dirty="0">
                <a:solidFill>
                  <a:srgbClr val="C00000"/>
                </a:solidFill>
              </a:rPr>
              <a:t> EOSIN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86200"/>
            <a:ext cx="39624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14475"/>
            <a:ext cx="39624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295400"/>
            <a:ext cx="289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4495800"/>
            <a:ext cx="4724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1371600"/>
            <a:ext cx="2133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u-IN" dirty="0">
                <a:solidFill>
                  <a:srgbClr val="FF0000"/>
                </a:solidFill>
              </a:rPr>
              <a:t>રં</a:t>
            </a:r>
            <a:r>
              <a:rPr lang="gu-IN" dirty="0">
                <a:solidFill>
                  <a:schemeClr val="accent3">
                    <a:lumMod val="75000"/>
                  </a:schemeClr>
                </a:solidFill>
              </a:rPr>
              <a:t>ગ</a:t>
            </a:r>
            <a:r>
              <a:rPr lang="gu-IN" dirty="0">
                <a:solidFill>
                  <a:srgbClr val="7030A0"/>
                </a:solidFill>
              </a:rPr>
              <a:t>કો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838200"/>
            <a:ext cx="4038600" cy="4525963"/>
          </a:xfrm>
        </p:spPr>
        <p:txBody>
          <a:bodyPr/>
          <a:lstStyle/>
          <a:p>
            <a:pPr>
              <a:buNone/>
            </a:pPr>
            <a:endParaRPr lang="gu-IN" dirty="0">
              <a:solidFill>
                <a:srgbClr val="FF0000"/>
              </a:solidFill>
            </a:endParaRPr>
          </a:p>
          <a:p>
            <a:r>
              <a:rPr lang="gu-IN" dirty="0">
                <a:solidFill>
                  <a:srgbClr val="7030A0"/>
                </a:solidFill>
              </a:rPr>
              <a:t>CRYSTAL VIOLET</a:t>
            </a:r>
          </a:p>
          <a:p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4525963"/>
          </a:xfrm>
        </p:spPr>
        <p:txBody>
          <a:bodyPr/>
          <a:lstStyle/>
          <a:p>
            <a:endParaRPr lang="gu-IN" dirty="0">
              <a:solidFill>
                <a:srgbClr val="FF0000"/>
              </a:solidFill>
            </a:endParaRPr>
          </a:p>
          <a:p>
            <a:r>
              <a:rPr lang="gu-IN" dirty="0">
                <a:solidFill>
                  <a:srgbClr val="FF0000"/>
                </a:solidFill>
              </a:rPr>
              <a:t>ALIZARIN</a:t>
            </a:r>
            <a:endParaRPr lang="gu-IN" dirty="0">
              <a:solidFill>
                <a:srgbClr val="7030A0"/>
              </a:solidFill>
            </a:endParaRPr>
          </a:p>
          <a:p>
            <a:pPr>
              <a:buNone/>
            </a:pPr>
            <a:endParaRPr lang="en-IN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4419600"/>
            <a:ext cx="396239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1" y="1828800"/>
            <a:ext cx="3962399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4191000"/>
            <a:ext cx="4476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1828800"/>
            <a:ext cx="441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u-IN" dirty="0">
                <a:solidFill>
                  <a:srgbClr val="FF0000"/>
                </a:solidFill>
              </a:rPr>
              <a:t>રં</a:t>
            </a:r>
            <a:r>
              <a:rPr lang="gu-IN" dirty="0">
                <a:solidFill>
                  <a:schemeClr val="accent3">
                    <a:lumMod val="75000"/>
                  </a:schemeClr>
                </a:solidFill>
              </a:rPr>
              <a:t>ગ</a:t>
            </a:r>
            <a:r>
              <a:rPr lang="gu-IN" dirty="0">
                <a:solidFill>
                  <a:srgbClr val="7030A0"/>
                </a:solidFill>
              </a:rPr>
              <a:t>કો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4525963"/>
          </a:xfrm>
        </p:spPr>
        <p:txBody>
          <a:bodyPr/>
          <a:lstStyle/>
          <a:p>
            <a:r>
              <a:rPr lang="gu-IN" dirty="0">
                <a:solidFill>
                  <a:srgbClr val="0070C0"/>
                </a:solidFill>
              </a:rPr>
              <a:t>INDIGO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60437"/>
            <a:ext cx="4038600" cy="4525963"/>
          </a:xfrm>
        </p:spPr>
        <p:txBody>
          <a:bodyPr/>
          <a:lstStyle/>
          <a:p>
            <a:r>
              <a:rPr lang="gu-IN" dirty="0">
                <a:solidFill>
                  <a:srgbClr val="FF0000"/>
                </a:solidFill>
              </a:rPr>
              <a:t>SEFRONINE- T</a:t>
            </a:r>
            <a:endParaRPr lang="en-IN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0"/>
            <a:ext cx="396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191000"/>
            <a:ext cx="396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114800"/>
            <a:ext cx="4724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1524000"/>
            <a:ext cx="4724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u-IN" dirty="0">
                <a:solidFill>
                  <a:srgbClr val="FF0000"/>
                </a:solidFill>
              </a:rPr>
              <a:t>રં</a:t>
            </a:r>
            <a:r>
              <a:rPr lang="gu-IN" dirty="0">
                <a:solidFill>
                  <a:schemeClr val="accent3">
                    <a:lumMod val="75000"/>
                  </a:schemeClr>
                </a:solidFill>
              </a:rPr>
              <a:t>ગ</a:t>
            </a:r>
            <a:r>
              <a:rPr lang="gu-IN" dirty="0">
                <a:solidFill>
                  <a:srgbClr val="7030A0"/>
                </a:solidFill>
              </a:rPr>
              <a:t>કો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4525963"/>
          </a:xfrm>
        </p:spPr>
        <p:txBody>
          <a:bodyPr/>
          <a:lstStyle/>
          <a:p>
            <a:r>
              <a:rPr lang="gu-IN" dirty="0">
                <a:solidFill>
                  <a:srgbClr val="002060"/>
                </a:solidFill>
              </a:rPr>
              <a:t>METHYLENE BLUE</a:t>
            </a:r>
          </a:p>
          <a:p>
            <a:pPr>
              <a:buNone/>
            </a:pPr>
            <a:endParaRPr lang="gu-IN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036637"/>
            <a:ext cx="4038600" cy="4525963"/>
          </a:xfrm>
        </p:spPr>
        <p:txBody>
          <a:bodyPr/>
          <a:lstStyle/>
          <a:p>
            <a:r>
              <a:rPr lang="gu-IN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EREOCHROM BLACK-T</a:t>
            </a:r>
          </a:p>
          <a:p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4114800"/>
            <a:ext cx="441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676401"/>
            <a:ext cx="441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114800"/>
            <a:ext cx="4267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676400"/>
            <a:ext cx="4267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u-IN" dirty="0">
                <a:solidFill>
                  <a:srgbClr val="FF0000"/>
                </a:solidFill>
              </a:rPr>
              <a:t>રં</a:t>
            </a:r>
            <a:r>
              <a:rPr lang="gu-IN" dirty="0">
                <a:solidFill>
                  <a:schemeClr val="accent3">
                    <a:lumMod val="75000"/>
                  </a:schemeClr>
                </a:solidFill>
              </a:rPr>
              <a:t>ગ</a:t>
            </a:r>
            <a:r>
              <a:rPr lang="gu-IN" dirty="0">
                <a:solidFill>
                  <a:srgbClr val="7030A0"/>
                </a:solidFill>
              </a:rPr>
              <a:t>કો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4525963"/>
          </a:xfrm>
        </p:spPr>
        <p:txBody>
          <a:bodyPr/>
          <a:lstStyle/>
          <a:p>
            <a:r>
              <a:rPr lang="gu-IN" dirty="0">
                <a:solidFill>
                  <a:srgbClr val="FF0000"/>
                </a:solidFill>
              </a:rPr>
              <a:t>RHODAMINE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990600"/>
            <a:ext cx="4038600" cy="4525963"/>
          </a:xfrm>
        </p:spPr>
        <p:txBody>
          <a:bodyPr/>
          <a:lstStyle/>
          <a:p>
            <a:r>
              <a:rPr lang="gu-IN" dirty="0">
                <a:solidFill>
                  <a:schemeClr val="accent2">
                    <a:lumMod val="75000"/>
                  </a:schemeClr>
                </a:solidFill>
              </a:rPr>
              <a:t>ROSANILIN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962400"/>
            <a:ext cx="4114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0"/>
            <a:ext cx="411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191000"/>
            <a:ext cx="4267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524000"/>
            <a:ext cx="4267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51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gu-IN" dirty="0">
                <a:solidFill>
                  <a:srgbClr val="FF0000"/>
                </a:solidFill>
              </a:rPr>
              <a:t>CONGO RED</a:t>
            </a:r>
            <a:br>
              <a:rPr lang="en-IN" dirty="0"/>
            </a:b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838200"/>
            <a:ext cx="4419600" cy="57150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gu-IN" sz="1600" b="1" dirty="0"/>
              <a:t>કોન્ગો રેડ એ કર્બનિક સંયોજન છે જે,</a:t>
            </a:r>
            <a:r>
              <a:rPr lang="en-IN" sz="1600" b="1" dirty="0"/>
              <a:t> 3,3′-([1,1′-biphenyl]-4,4′-diyl)</a:t>
            </a:r>
            <a:r>
              <a:rPr lang="gu-IN" sz="1600" b="1" dirty="0"/>
              <a:t> </a:t>
            </a:r>
            <a:r>
              <a:rPr lang="en-IN" sz="1600" b="1" dirty="0" err="1"/>
              <a:t>bis</a:t>
            </a:r>
            <a:r>
              <a:rPr lang="en-IN" sz="1600" b="1" dirty="0"/>
              <a:t>(4-aminonaphthalene-1-sulfonic acid)</a:t>
            </a:r>
            <a:r>
              <a:rPr lang="gu-IN" sz="1600" b="1" dirty="0"/>
              <a:t> નો સોડીયમક્ષાર છે.</a:t>
            </a:r>
          </a:p>
          <a:p>
            <a:pPr algn="just">
              <a:lnSpc>
                <a:spcPct val="120000"/>
              </a:lnSpc>
            </a:pPr>
            <a:r>
              <a:rPr lang="gu-IN" sz="1600" b="1" dirty="0"/>
              <a:t>પાણીમાં દ્રાવ્ય છે અને કેન્સર જન્ય છે.</a:t>
            </a:r>
            <a:endParaRPr lang="en-IN" sz="1600" b="1" dirty="0"/>
          </a:p>
          <a:p>
            <a:pPr algn="just">
              <a:lnSpc>
                <a:spcPct val="120000"/>
              </a:lnSpc>
            </a:pPr>
            <a:r>
              <a:rPr lang="en-IN" sz="1600" b="1" dirty="0"/>
              <a:t>Chemical formula: C</a:t>
            </a:r>
            <a:r>
              <a:rPr lang="en-IN" sz="1600" b="1" baseline="-25000" dirty="0"/>
              <a:t>32</a:t>
            </a:r>
            <a:r>
              <a:rPr lang="en-IN" sz="1600" b="1" dirty="0"/>
              <a:t>H</a:t>
            </a:r>
            <a:r>
              <a:rPr lang="en-IN" sz="1600" b="1" baseline="-25000" dirty="0"/>
              <a:t>22</a:t>
            </a:r>
            <a:r>
              <a:rPr lang="en-IN" sz="1600" b="1" dirty="0"/>
              <a:t>N</a:t>
            </a:r>
            <a:r>
              <a:rPr lang="en-IN" sz="1600" b="1" baseline="-25000" dirty="0"/>
              <a:t>6</a:t>
            </a:r>
            <a:r>
              <a:rPr lang="en-IN" sz="1600" b="1" dirty="0"/>
              <a:t>Na</a:t>
            </a:r>
            <a:r>
              <a:rPr lang="en-IN" sz="1600" b="1" baseline="-25000" dirty="0"/>
              <a:t>2</a:t>
            </a:r>
            <a:r>
              <a:rPr lang="en-IN" sz="1600" b="1" dirty="0"/>
              <a:t>O</a:t>
            </a:r>
            <a:r>
              <a:rPr lang="en-IN" sz="1600" b="1" baseline="-25000" dirty="0"/>
              <a:t>6</a:t>
            </a:r>
            <a:r>
              <a:rPr lang="en-IN" sz="1600" b="1" dirty="0"/>
              <a:t>S</a:t>
            </a:r>
            <a:r>
              <a:rPr lang="en-IN" sz="1600" b="1" baseline="-25000" dirty="0"/>
              <a:t>2</a:t>
            </a:r>
            <a:r>
              <a:rPr lang="gu-IN" sz="1600" b="1" baseline="-25000" dirty="0"/>
              <a:t>..</a:t>
            </a:r>
          </a:p>
          <a:p>
            <a:pPr algn="just">
              <a:lnSpc>
                <a:spcPct val="120000"/>
              </a:lnSpc>
            </a:pPr>
            <a:r>
              <a:rPr lang="gu-IN" sz="1600" b="1" dirty="0"/>
              <a:t>સૌ પ્રથમ પોલ બોતીગરે 1883 માં  જર્મનીમાં બાયર કંપની માં સંશ્ર્લેષણ કર્યું હતું.</a:t>
            </a:r>
            <a:endParaRPr lang="en-IN" sz="1600" b="1" dirty="0"/>
          </a:p>
          <a:p>
            <a:pPr algn="just">
              <a:lnSpc>
                <a:spcPct val="120000"/>
              </a:lnSpc>
            </a:pPr>
            <a:r>
              <a:rPr lang="gu-IN" sz="1600" b="1" dirty="0"/>
              <a:t>કોન્ગો રેડ એ ડાય એઝો પ્રકારનો રંગક(ડાઈ) છે.</a:t>
            </a:r>
          </a:p>
          <a:p>
            <a:pPr algn="just">
              <a:lnSpc>
                <a:spcPct val="120000"/>
              </a:lnSpc>
            </a:pPr>
            <a:r>
              <a:rPr lang="gu-IN" sz="1600" b="1" dirty="0"/>
              <a:t>કોન્ગો રેડ એ ટેટ્રાઅઝોટાઈ બેન્ઝીડીન અને નેપ્થીઓનીક એસિડ ના બે મોલ ના કપલિંગ(જોડાણ) થી તૈયાર થાય છે.</a:t>
            </a:r>
          </a:p>
          <a:p>
            <a:pPr algn="just">
              <a:lnSpc>
                <a:spcPct val="120000"/>
              </a:lnSpc>
            </a:pPr>
            <a:r>
              <a:rPr lang="gu-IN" sz="1600" b="1" dirty="0"/>
              <a:t>આરીતે તૈયાર થતી ડાઈ વાદળી રંગ ની હોય છે જે NaCl સાથે સોડીયમ ક્ષાર માં રૂપાંતરિત થાય છે જે લાલ રંગક કોન્ગો રેડ તરીકે ઓળખાય છે </a:t>
            </a:r>
          </a:p>
          <a:p>
            <a:pPr algn="just">
              <a:lnSpc>
                <a:spcPct val="120000"/>
              </a:lnSpc>
            </a:pPr>
            <a:r>
              <a:rPr lang="gu-IN" sz="1600" b="1" dirty="0"/>
              <a:t>કોન્ગો રેડ નો ઉપયોગ સેલ્યુલોઝ રેસાઓ જેવાકે સુતરાઉ કે શણ... વગેર ને રંગવા વપરાય છે.</a:t>
            </a:r>
            <a:endParaRPr lang="en-IN" sz="1600" b="1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52680"/>
            <a:ext cx="4038600" cy="212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733800"/>
            <a:ext cx="39624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gu-IN" dirty="0">
                <a:solidFill>
                  <a:srgbClr val="00B0F0"/>
                </a:solidFill>
              </a:rPr>
              <a:t>સંશ્ર્લેષણ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838200"/>
            <a:ext cx="68579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</TotalTime>
  <Words>1261</Words>
  <Application>Microsoft Office PowerPoint</Application>
  <PresentationFormat>On-screen Show (4:3)</PresentationFormat>
  <Paragraphs>130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Dyes (રંગકો)</vt:lpstr>
      <vt:lpstr> રંગકો ના સંશ્ર્લેષણ અને ઉપયોગો</vt:lpstr>
      <vt:lpstr>રંગકો</vt:lpstr>
      <vt:lpstr>રંગકો</vt:lpstr>
      <vt:lpstr>રંગકો</vt:lpstr>
      <vt:lpstr>રંગકો</vt:lpstr>
      <vt:lpstr>રંગકો</vt:lpstr>
      <vt:lpstr>CONGO RED </vt:lpstr>
      <vt:lpstr>સંશ્ર્લેષણ</vt:lpstr>
      <vt:lpstr>ALIZARIN</vt:lpstr>
      <vt:lpstr>સંશ્ર્લેષણ</vt:lpstr>
      <vt:lpstr>  CRYSTAL VIOLET  </vt:lpstr>
      <vt:lpstr>સંશ્ર્લેષણ</vt:lpstr>
      <vt:lpstr>EOSIN</vt:lpstr>
      <vt:lpstr>સંશ્ર્લેષણ</vt:lpstr>
      <vt:lpstr>RHODAMINE </vt:lpstr>
      <vt:lpstr>સંશ્ર્લેષણ</vt:lpstr>
      <vt:lpstr>INDIGO</vt:lpstr>
      <vt:lpstr>સંશ્ર્લેષણ</vt:lpstr>
      <vt:lpstr>SEFRENINE- T</vt:lpstr>
      <vt:lpstr>સંશ્ર્લેષણ</vt:lpstr>
      <vt:lpstr>METHYLENE BLUE </vt:lpstr>
      <vt:lpstr>સંશ્ર્લેષણ</vt:lpstr>
      <vt:lpstr>EREOCHROM BLACK-T </vt:lpstr>
      <vt:lpstr>સંશ્ર્લેષણ</vt:lpstr>
      <vt:lpstr>ROSANILIN </vt:lpstr>
      <vt:lpstr>સંશ્ર્લેષણ</vt:lpstr>
      <vt:lpstr>Nobel Prize in Chemistry-2020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Dyes (રંગકો)</dc:title>
  <dc:creator>5kvg skvg</dc:creator>
  <cp:lastModifiedBy>n</cp:lastModifiedBy>
  <cp:revision>23</cp:revision>
  <dcterms:created xsi:type="dcterms:W3CDTF">2006-08-16T00:00:00Z</dcterms:created>
  <dcterms:modified xsi:type="dcterms:W3CDTF">2022-08-26T04:20:22Z</dcterms:modified>
</cp:coreProperties>
</file>