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5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6" r:id="rId19"/>
    <p:sldId id="272" r:id="rId20"/>
    <p:sldId id="273" r:id="rId21"/>
    <p:sldId id="274" r:id="rId22"/>
    <p:sldId id="275" r:id="rId23"/>
    <p:sldId id="276" r:id="rId24"/>
    <p:sldId id="277" r:id="rId25"/>
    <p:sldId id="287" r:id="rId26"/>
    <p:sldId id="278" r:id="rId27"/>
    <p:sldId id="279" r:id="rId28"/>
    <p:sldId id="280" r:id="rId29"/>
    <p:sldId id="281" r:id="rId30"/>
    <p:sldId id="282" r:id="rId31"/>
    <p:sldId id="288" r:id="rId32"/>
    <p:sldId id="284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EEC0A-79AA-48DC-961B-4DC5A59B16CE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155DC-46C9-4B86-9D92-016B39C2A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155DC-46C9-4B86-9D92-016B39C2AE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1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6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0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0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9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7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0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84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6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8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1D97-2A3F-4C61-A5F2-EB9E68CC66D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6F62-25B5-4BB0-89B1-BD1A8F8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8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1" y="803325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100"/>
              <a:t>THE HNSB. LTD. SCIENCE COLLEGE, HIMATNAGAR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79018"/>
            <a:ext cx="5988141" cy="3375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en-US" sz="18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dirty="0"/>
              <a:t>PAPER: CHN 701(O)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3600" dirty="0"/>
              <a:t>UNIT:1- (B) </a:t>
            </a:r>
            <a:r>
              <a:rPr lang="en-US" sz="4800" dirty="0">
                <a:solidFill>
                  <a:srgbClr val="00FF00"/>
                </a:solidFill>
              </a:rPr>
              <a:t>CARBOHYDRATES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CCFF33"/>
                </a:solidFill>
              </a:rPr>
              <a:t>PREPARED AND PRESENTED BY: DR. Z.M. GADHAWALA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boat&#10;&#10;Description automatically generated">
            <a:extLst>
              <a:ext uri="{FF2B5EF4-FFF2-40B4-BE49-F238E27FC236}">
                <a16:creationId xmlns:a16="http://schemas.microsoft.com/office/drawing/2014/main" id="{4482931D-AF8D-4891-A3A1-AFB603387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" r="2" b="2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47880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B61287-BC9F-1159-B7CE-AE550FCBFF29}"/>
              </a:ext>
            </a:extLst>
          </p:cNvPr>
          <p:cNvSpPr/>
          <p:nvPr/>
        </p:nvSpPr>
        <p:spPr>
          <a:xfrm>
            <a:off x="0" y="0"/>
            <a:ext cx="12192000" cy="6348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/>
              <a:t>CELLULOSE</a:t>
            </a:r>
            <a:r>
              <a:rPr lang="en-US" sz="2400" dirty="0"/>
              <a:t> </a:t>
            </a:r>
            <a:r>
              <a:rPr lang="en-US" dirty="0"/>
              <a:t>: </a:t>
            </a:r>
          </a:p>
          <a:p>
            <a:pPr algn="just"/>
            <a:r>
              <a:rPr lang="en-US" sz="3600" dirty="0">
                <a:solidFill>
                  <a:srgbClr val="FFFF00"/>
                </a:solidFill>
              </a:rPr>
              <a:t>Cellulose is a chief compound of wood &amp; plants fibers</a:t>
            </a:r>
          </a:p>
          <a:p>
            <a:pPr algn="just"/>
            <a:r>
              <a:rPr lang="en-US" sz="3600" dirty="0">
                <a:solidFill>
                  <a:srgbClr val="FFFF00"/>
                </a:solidFill>
              </a:rPr>
              <a:t>Cotton is a 100% pure Cellulose.</a:t>
            </a:r>
          </a:p>
          <a:p>
            <a:pPr algn="just"/>
            <a:r>
              <a:rPr lang="en-US" sz="3600" dirty="0">
                <a:solidFill>
                  <a:srgbClr val="FFFF00"/>
                </a:solidFill>
              </a:rPr>
              <a:t>It is insoluble in water &amp; tasteless.</a:t>
            </a:r>
          </a:p>
          <a:p>
            <a:pPr algn="just"/>
            <a:r>
              <a:rPr lang="en-US" sz="3600" dirty="0">
                <a:solidFill>
                  <a:srgbClr val="FFFF00"/>
                </a:solidFill>
              </a:rPr>
              <a:t>It is non reducing carbohydrate.</a:t>
            </a:r>
          </a:p>
          <a:p>
            <a:pPr algn="just"/>
            <a:r>
              <a:rPr lang="en-US" sz="3600" dirty="0">
                <a:solidFill>
                  <a:srgbClr val="FFFF00"/>
                </a:solidFill>
              </a:rPr>
              <a:t>The Cell wall of plants cell is made from Cellulose.</a:t>
            </a:r>
          </a:p>
          <a:p>
            <a:pPr algn="just"/>
            <a:r>
              <a:rPr lang="en-US" sz="3600" dirty="0">
                <a:solidFill>
                  <a:srgbClr val="FFFF00"/>
                </a:solidFill>
              </a:rPr>
              <a:t>Like body skeletal of man, the structure of plant is made from Cellulose</a:t>
            </a:r>
            <a:r>
              <a:rPr lang="en-US" sz="3200" dirty="0"/>
              <a:t>.</a:t>
            </a:r>
          </a:p>
          <a:p>
            <a:pPr algn="just"/>
            <a:r>
              <a:rPr lang="en-US" sz="3200" b="1" dirty="0"/>
              <a:t>USES</a:t>
            </a:r>
            <a:r>
              <a:rPr lang="en-US" sz="3200" dirty="0"/>
              <a:t> : It is useful for making of different types of clothes, chemicals, papers, film and rayon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819280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340605" cy="1146176"/>
          </a:xfrm>
        </p:spPr>
        <p:txBody>
          <a:bodyPr>
            <a:normAutofit/>
          </a:bodyPr>
          <a:lstStyle/>
          <a:p>
            <a:r>
              <a:rPr lang="en-US" sz="3700"/>
              <a:t>Constitution of Cellulose: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5C7EBC3-4672-4DAB-81C2-58661FAFA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8805" y="-2"/>
            <a:ext cx="6013194" cy="1511304"/>
          </a:xfrm>
          <a:custGeom>
            <a:avLst/>
            <a:gdLst>
              <a:gd name="connsiteX0" fmla="*/ 4545473 w 6013194"/>
              <a:gd name="connsiteY0" fmla="*/ 0 h 1511304"/>
              <a:gd name="connsiteX1" fmla="*/ 6013194 w 6013194"/>
              <a:gd name="connsiteY1" fmla="*/ 0 h 1511304"/>
              <a:gd name="connsiteX2" fmla="*/ 6013194 w 6013194"/>
              <a:gd name="connsiteY2" fmla="*/ 1508760 h 1511304"/>
              <a:gd name="connsiteX3" fmla="*/ 4545474 w 6013194"/>
              <a:gd name="connsiteY3" fmla="*/ 1508760 h 1511304"/>
              <a:gd name="connsiteX4" fmla="*/ 4545474 w 6013194"/>
              <a:gd name="connsiteY4" fmla="*/ 1511304 h 1511304"/>
              <a:gd name="connsiteX5" fmla="*/ 0 w 6013194"/>
              <a:gd name="connsiteY5" fmla="*/ 1511304 h 1511304"/>
              <a:gd name="connsiteX6" fmla="*/ 697617 w 6013194"/>
              <a:gd name="connsiteY6" fmla="*/ 3 h 1511304"/>
              <a:gd name="connsiteX7" fmla="*/ 4545473 w 6013194"/>
              <a:gd name="connsiteY7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13194" h="1511304">
                <a:moveTo>
                  <a:pt x="4545473" y="0"/>
                </a:moveTo>
                <a:lnTo>
                  <a:pt x="6013194" y="0"/>
                </a:lnTo>
                <a:lnTo>
                  <a:pt x="6013194" y="1508760"/>
                </a:lnTo>
                <a:lnTo>
                  <a:pt x="4545474" y="1508760"/>
                </a:lnTo>
                <a:lnTo>
                  <a:pt x="4545474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0BF962F-4C6F-461E-86F2-C43F56CC9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0797" y="1690688"/>
            <a:ext cx="8711202" cy="5167312"/>
          </a:xfrm>
          <a:custGeom>
            <a:avLst/>
            <a:gdLst>
              <a:gd name="connsiteX0" fmla="*/ 0 w 8711202"/>
              <a:gd name="connsiteY0" fmla="*/ 0 h 5167312"/>
              <a:gd name="connsiteX1" fmla="*/ 7243482 w 8711202"/>
              <a:gd name="connsiteY1" fmla="*/ 0 h 5167312"/>
              <a:gd name="connsiteX2" fmla="*/ 8711202 w 8711202"/>
              <a:gd name="connsiteY2" fmla="*/ 0 h 5167312"/>
              <a:gd name="connsiteX3" fmla="*/ 8711202 w 8711202"/>
              <a:gd name="connsiteY3" fmla="*/ 5167312 h 5167312"/>
              <a:gd name="connsiteX4" fmla="*/ 7243482 w 8711202"/>
              <a:gd name="connsiteY4" fmla="*/ 5167312 h 5167312"/>
              <a:gd name="connsiteX5" fmla="*/ 221324 w 8711202"/>
              <a:gd name="connsiteY5" fmla="*/ 5167312 h 5167312"/>
              <a:gd name="connsiteX6" fmla="*/ 2615203 w 8711202"/>
              <a:gd name="connsiteY6" fmla="*/ 952 h 5167312"/>
              <a:gd name="connsiteX7" fmla="*/ 0 w 8711202"/>
              <a:gd name="connsiteY7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1202" h="5167312">
                <a:moveTo>
                  <a:pt x="0" y="0"/>
                </a:moveTo>
                <a:lnTo>
                  <a:pt x="7243482" y="0"/>
                </a:lnTo>
                <a:lnTo>
                  <a:pt x="8711202" y="0"/>
                </a:lnTo>
                <a:lnTo>
                  <a:pt x="8711202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E94A4F7-38E4-45EA-8E2E-CE1B5766B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5931454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235" y="2173288"/>
            <a:ext cx="4398369" cy="3639684"/>
          </a:xfrm>
        </p:spPr>
        <p:txBody>
          <a:bodyPr anchor="ctr">
            <a:normAutofit/>
          </a:bodyPr>
          <a:lstStyle/>
          <a:p>
            <a:r>
              <a:rPr lang="en-US" sz="1900" dirty="0">
                <a:solidFill>
                  <a:srgbClr val="FFFFFF"/>
                </a:solidFill>
              </a:rPr>
              <a:t>M.F.:[</a:t>
            </a:r>
            <a:r>
              <a:rPr lang="en-US" sz="1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C6H10O5]n</a:t>
            </a:r>
          </a:p>
          <a:p>
            <a:r>
              <a:rPr lang="en-US" sz="1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groups:</a:t>
            </a:r>
          </a:p>
          <a:p>
            <a:endParaRPr lang="en-US" sz="19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9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⸫ No. of D(+) Glucose unit = 100 to 200</a:t>
            </a:r>
          </a:p>
          <a:p>
            <a:pPr marL="0" indent="0">
              <a:buNone/>
            </a:pPr>
            <a:endParaRPr lang="en-US" sz="19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⸫Polysaccharide</a:t>
            </a:r>
          </a:p>
          <a:p>
            <a:r>
              <a:rPr lang="en-US" sz="1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M.W. = 20000 to 40000 gm/mole</a:t>
            </a:r>
          </a:p>
          <a:p>
            <a:pPr marL="0" indent="0">
              <a:buNone/>
            </a:pPr>
            <a:endParaRPr lang="en-US" sz="1900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088" y="3687692"/>
            <a:ext cx="5170711" cy="974865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18703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734" y="1198880"/>
            <a:ext cx="8596668" cy="461264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endParaRPr lang="en-US" sz="100" dirty="0"/>
          </a:p>
          <a:p>
            <a:r>
              <a:rPr lang="en-US" sz="2000" dirty="0"/>
              <a:t>Cellulose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⸫3 –OH present in each glucose unit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70942" y="3174801"/>
            <a:ext cx="86523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36181" y="1644281"/>
            <a:ext cx="0" cy="28529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936181" y="1654114"/>
            <a:ext cx="2104103" cy="98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936181" y="3174801"/>
            <a:ext cx="210410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936181" y="4507616"/>
            <a:ext cx="218276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67238" y="1274489"/>
            <a:ext cx="1720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Acetylation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47272" y="2784012"/>
            <a:ext cx="1720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Methylation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27910" y="4050584"/>
            <a:ext cx="1720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Nitration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71340" y="1479280"/>
            <a:ext cx="2104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Triacetoxy cellulose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79944" y="4322950"/>
            <a:ext cx="2544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Trinitro Cellulose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79944" y="2937514"/>
            <a:ext cx="2224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Trimethoxy cellulose</a:t>
            </a:r>
          </a:p>
        </p:txBody>
      </p:sp>
    </p:spTree>
    <p:extLst>
      <p:ext uri="{BB962C8B-B14F-4D97-AF65-F5344CB8AC3E}">
        <p14:creationId xmlns:p14="http://schemas.microsoft.com/office/powerpoint/2010/main" val="31816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574" y="782321"/>
            <a:ext cx="8596668" cy="455168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Cellulose                                                 Methylated cellulose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Glucose                                                    Methylated Glucose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03031" y="1357122"/>
            <a:ext cx="16573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31440" y="885044"/>
            <a:ext cx="1657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Methylation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246458" y="1591550"/>
            <a:ext cx="6858" cy="810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77626" y="1832949"/>
            <a:ext cx="142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Hydrolysis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82685" y="2604480"/>
            <a:ext cx="4327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2,3,6-tri </a:t>
            </a:r>
            <a:r>
              <a:rPr lang="en-US" sz="2000" dirty="0" err="1"/>
              <a:t>methoxy</a:t>
            </a:r>
            <a:r>
              <a:rPr lang="en-US" sz="2000" dirty="0"/>
              <a:t> D(+) Glucose</a:t>
            </a:r>
          </a:p>
          <a:p>
            <a:pPr algn="ctr"/>
            <a:r>
              <a:rPr lang="en-US" sz="2000" dirty="0"/>
              <a:t> + </a:t>
            </a:r>
          </a:p>
          <a:p>
            <a:pPr algn="ctr"/>
            <a:r>
              <a:rPr lang="en-US" sz="2000" dirty="0"/>
              <a:t>2,3,4,6-tetra </a:t>
            </a:r>
            <a:r>
              <a:rPr lang="en-US" sz="2000" dirty="0" err="1"/>
              <a:t>methoxy</a:t>
            </a:r>
            <a:r>
              <a:rPr lang="en-US" sz="2000" dirty="0"/>
              <a:t> D(+) Glucose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785773" y="4644841"/>
            <a:ext cx="16573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03031" y="4244731"/>
            <a:ext cx="1585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Methylation</a:t>
            </a: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6246458" y="3676984"/>
            <a:ext cx="6858" cy="7403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77626" y="3892166"/>
            <a:ext cx="142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Hydrolysis</a:t>
            </a:r>
          </a:p>
        </p:txBody>
      </p:sp>
    </p:spTree>
    <p:extLst>
      <p:ext uri="{BB962C8B-B14F-4D97-AF65-F5344CB8AC3E}">
        <p14:creationId xmlns:p14="http://schemas.microsoft.com/office/powerpoint/2010/main" val="3537819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73761"/>
            <a:ext cx="8596668" cy="5167602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/>
              <a:t>Glucose units                       joint                       C1-C4 linkage</a:t>
            </a:r>
          </a:p>
          <a:p>
            <a:endParaRPr lang="en-US" dirty="0"/>
          </a:p>
          <a:p>
            <a:r>
              <a:rPr lang="en-US" dirty="0"/>
              <a:t>Glucose units                      Pyranose cycle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on C2,C3 &amp; C6 3 –OH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2,3,4,6-tetra </a:t>
            </a:r>
            <a:r>
              <a:rPr lang="en-US" dirty="0" err="1"/>
              <a:t>methoxy</a:t>
            </a:r>
            <a:r>
              <a:rPr lang="en-US" dirty="0"/>
              <a:t> D(+) Glucose             C1              –OH</a:t>
            </a:r>
          </a:p>
          <a:p>
            <a:pPr marL="0" indent="0">
              <a:buNone/>
            </a:pPr>
            <a:r>
              <a:rPr lang="en-US" dirty="0"/>
              <a:t>                                        &amp;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  2,3,6-tri </a:t>
            </a:r>
            <a:r>
              <a:rPr lang="en-US" dirty="0" err="1"/>
              <a:t>methoxy</a:t>
            </a:r>
            <a:r>
              <a:rPr lang="en-US" dirty="0"/>
              <a:t> D(+) Glucose             C4              –OH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052981" y="1567912"/>
            <a:ext cx="1234440" cy="91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428628" y="1567912"/>
            <a:ext cx="1234440" cy="91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917998" y="2599232"/>
            <a:ext cx="1234440" cy="91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797804" y="4445285"/>
            <a:ext cx="688848" cy="152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290803" y="4444207"/>
            <a:ext cx="688848" cy="152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28628" y="5366904"/>
            <a:ext cx="688848" cy="152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823716" y="5385122"/>
            <a:ext cx="688848" cy="152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205972" y="2912752"/>
            <a:ext cx="3048" cy="5943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005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9181081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clock&#10;&#10;Description automatically generated">
            <a:extLst>
              <a:ext uri="{FF2B5EF4-FFF2-40B4-BE49-F238E27FC236}">
                <a16:creationId xmlns:a16="http://schemas.microsoft.com/office/drawing/2014/main" id="{7D45C93F-D86E-4C16-842B-EFEB4B0F50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5" r="-2" b="-2"/>
          <a:stretch/>
        </p:blipFill>
        <p:spPr>
          <a:xfrm>
            <a:off x="741023" y="731673"/>
            <a:ext cx="8621342" cy="539465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38" y="448055"/>
            <a:ext cx="1920339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2740" y="4419227"/>
            <a:ext cx="1920338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02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03272" y="1469136"/>
            <a:ext cx="7232904" cy="8503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15336" y="1377696"/>
            <a:ext cx="2459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40816" y="2849880"/>
            <a:ext cx="8595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⸫       Cellulose                        have                          no. of Cellobiose units </a:t>
            </a:r>
            <a:endParaRPr lang="en-US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318256" y="3060192"/>
            <a:ext cx="10698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45176" y="3060192"/>
            <a:ext cx="10698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51936" y="3428871"/>
            <a:ext cx="3373120" cy="219456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81486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F865427-5505-4191-892F-2A6579ABB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478"/>
          </a:xfrm>
          <a:prstGeom prst="rect">
            <a:avLst/>
          </a:prstGeom>
          <a:solidFill>
            <a:srgbClr val="40404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B8CE5DE-7107-4CA3-8191-2CEA6E9DA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7778496" cy="6858478"/>
          </a:xfrm>
          <a:custGeom>
            <a:avLst/>
            <a:gdLst>
              <a:gd name="connsiteX0" fmla="*/ 0 w 7778496"/>
              <a:gd name="connsiteY0" fmla="*/ 0 h 6858478"/>
              <a:gd name="connsiteX1" fmla="*/ 3530316 w 7778496"/>
              <a:gd name="connsiteY1" fmla="*/ 0 h 6858478"/>
              <a:gd name="connsiteX2" fmla="*/ 4596544 w 7778496"/>
              <a:gd name="connsiteY2" fmla="*/ 0 h 6858478"/>
              <a:gd name="connsiteX3" fmla="*/ 4602121 w 7778496"/>
              <a:gd name="connsiteY3" fmla="*/ 0 h 6858478"/>
              <a:gd name="connsiteX4" fmla="*/ 7778496 w 7778496"/>
              <a:gd name="connsiteY4" fmla="*/ 6858478 h 6858478"/>
              <a:gd name="connsiteX5" fmla="*/ 353941 w 7778496"/>
              <a:gd name="connsiteY5" fmla="*/ 6858478 h 6858478"/>
              <a:gd name="connsiteX6" fmla="*/ 354201 w 7778496"/>
              <a:gd name="connsiteY6" fmla="*/ 6857916 h 6858478"/>
              <a:gd name="connsiteX7" fmla="*/ 0 w 7778496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78496" h="6858478">
                <a:moveTo>
                  <a:pt x="0" y="0"/>
                </a:moveTo>
                <a:lnTo>
                  <a:pt x="3530316" y="0"/>
                </a:lnTo>
                <a:lnTo>
                  <a:pt x="4596544" y="0"/>
                </a:lnTo>
                <a:lnTo>
                  <a:pt x="4602121" y="0"/>
                </a:lnTo>
                <a:lnTo>
                  <a:pt x="7778496" y="6858478"/>
                </a:lnTo>
                <a:lnTo>
                  <a:pt x="353941" y="6858478"/>
                </a:lnTo>
                <a:lnTo>
                  <a:pt x="354201" y="6857916"/>
                </a:lnTo>
                <a:lnTo>
                  <a:pt x="0" y="68579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6FC8A4F-6752-4B8D-9D84-5C23CE3FB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9392"/>
            <a:ext cx="7450386" cy="6528608"/>
          </a:xfrm>
          <a:custGeom>
            <a:avLst/>
            <a:gdLst>
              <a:gd name="connsiteX0" fmla="*/ 0 w 7450386"/>
              <a:gd name="connsiteY0" fmla="*/ 0 h 6528608"/>
              <a:gd name="connsiteX1" fmla="*/ 2906170 w 7450386"/>
              <a:gd name="connsiteY1" fmla="*/ 0 h 6528608"/>
              <a:gd name="connsiteX2" fmla="*/ 3940000 w 7450386"/>
              <a:gd name="connsiteY2" fmla="*/ 0 h 6528608"/>
              <a:gd name="connsiteX3" fmla="*/ 4411669 w 7450386"/>
              <a:gd name="connsiteY3" fmla="*/ 0 h 6528608"/>
              <a:gd name="connsiteX4" fmla="*/ 7450386 w 7450386"/>
              <a:gd name="connsiteY4" fmla="*/ 6528607 h 6528608"/>
              <a:gd name="connsiteX5" fmla="*/ 7115869 w 7450386"/>
              <a:gd name="connsiteY5" fmla="*/ 6528607 h 6528608"/>
              <a:gd name="connsiteX6" fmla="*/ 7115869 w 7450386"/>
              <a:gd name="connsiteY6" fmla="*/ 6528608 h 6528608"/>
              <a:gd name="connsiteX7" fmla="*/ 575507 w 7450386"/>
              <a:gd name="connsiteY7" fmla="*/ 6528608 h 6528608"/>
              <a:gd name="connsiteX8" fmla="*/ 575737 w 7450386"/>
              <a:gd name="connsiteY8" fmla="*/ 6528115 h 6528608"/>
              <a:gd name="connsiteX9" fmla="*/ 0 w 7450386"/>
              <a:gd name="connsiteY9" fmla="*/ 6528115 h 6528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50386" h="6528608">
                <a:moveTo>
                  <a:pt x="0" y="0"/>
                </a:moveTo>
                <a:lnTo>
                  <a:pt x="2906170" y="0"/>
                </a:lnTo>
                <a:lnTo>
                  <a:pt x="3940000" y="0"/>
                </a:lnTo>
                <a:lnTo>
                  <a:pt x="4411669" y="0"/>
                </a:lnTo>
                <a:lnTo>
                  <a:pt x="7450386" y="6528607"/>
                </a:lnTo>
                <a:lnTo>
                  <a:pt x="7115869" y="6528607"/>
                </a:lnTo>
                <a:lnTo>
                  <a:pt x="7115869" y="6528608"/>
                </a:lnTo>
                <a:lnTo>
                  <a:pt x="575507" y="6528608"/>
                </a:lnTo>
                <a:lnTo>
                  <a:pt x="575737" y="6528115"/>
                </a:lnTo>
                <a:lnTo>
                  <a:pt x="0" y="6528115"/>
                </a:lnTo>
                <a:close/>
              </a:path>
            </a:pathLst>
          </a:cu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3D27D98-833D-4025-B20C-FC9C06AA1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5258"/>
            <a:ext cx="7198443" cy="6322742"/>
          </a:xfrm>
          <a:custGeom>
            <a:avLst/>
            <a:gdLst>
              <a:gd name="connsiteX0" fmla="*/ 0 w 7198443"/>
              <a:gd name="connsiteY0" fmla="*/ 0 h 6322742"/>
              <a:gd name="connsiteX1" fmla="*/ 2797519 w 7198443"/>
              <a:gd name="connsiteY1" fmla="*/ 0 h 6322742"/>
              <a:gd name="connsiteX2" fmla="*/ 3798749 w 7198443"/>
              <a:gd name="connsiteY2" fmla="*/ 0 h 6322742"/>
              <a:gd name="connsiteX3" fmla="*/ 4255545 w 7198443"/>
              <a:gd name="connsiteY3" fmla="*/ 0 h 6322742"/>
              <a:gd name="connsiteX4" fmla="*/ 7198443 w 7198443"/>
              <a:gd name="connsiteY4" fmla="*/ 6322741 h 6322742"/>
              <a:gd name="connsiteX5" fmla="*/ 6874474 w 7198443"/>
              <a:gd name="connsiteY5" fmla="*/ 6322741 h 6322742"/>
              <a:gd name="connsiteX6" fmla="*/ 6874474 w 7198443"/>
              <a:gd name="connsiteY6" fmla="*/ 6322742 h 6322742"/>
              <a:gd name="connsiteX7" fmla="*/ 540349 w 7198443"/>
              <a:gd name="connsiteY7" fmla="*/ 6322742 h 6322742"/>
              <a:gd name="connsiteX8" fmla="*/ 540571 w 7198443"/>
              <a:gd name="connsiteY8" fmla="*/ 6322264 h 6322742"/>
              <a:gd name="connsiteX9" fmla="*/ 0 w 7198443"/>
              <a:gd name="connsiteY9" fmla="*/ 6322264 h 6322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8443" h="6322742">
                <a:moveTo>
                  <a:pt x="0" y="0"/>
                </a:moveTo>
                <a:lnTo>
                  <a:pt x="2797519" y="0"/>
                </a:lnTo>
                <a:lnTo>
                  <a:pt x="3798749" y="0"/>
                </a:lnTo>
                <a:lnTo>
                  <a:pt x="4255545" y="0"/>
                </a:lnTo>
                <a:lnTo>
                  <a:pt x="7198443" y="6322741"/>
                </a:lnTo>
                <a:lnTo>
                  <a:pt x="6874474" y="6322741"/>
                </a:lnTo>
                <a:lnTo>
                  <a:pt x="6874474" y="6322742"/>
                </a:lnTo>
                <a:lnTo>
                  <a:pt x="540349" y="6322742"/>
                </a:lnTo>
                <a:lnTo>
                  <a:pt x="540571" y="6322264"/>
                </a:lnTo>
                <a:lnTo>
                  <a:pt x="0" y="63222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537510"/>
            <a:ext cx="3846162" cy="26100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S.F. of Cellulose</a:t>
            </a:r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00AE2E4A-8258-4BA9-83D9-D60F513536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716" y="1543333"/>
            <a:ext cx="4580268" cy="32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18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423DB48-5D89-5595-D2C9-BEC05E7D32EE}"/>
              </a:ext>
            </a:extLst>
          </p:cNvPr>
          <p:cNvSpPr/>
          <p:nvPr/>
        </p:nvSpPr>
        <p:spPr>
          <a:xfrm>
            <a:off x="0" y="675249"/>
            <a:ext cx="12192000" cy="6182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FFC000"/>
                </a:solidFill>
              </a:rPr>
              <a:t>Starch </a:t>
            </a:r>
          </a:p>
          <a:p>
            <a:pPr algn="just"/>
            <a:r>
              <a:rPr lang="en-US" sz="4000" b="1" dirty="0">
                <a:solidFill>
                  <a:srgbClr val="FFFF00"/>
                </a:solidFill>
              </a:rPr>
              <a:t>Sources :</a:t>
            </a:r>
            <a:r>
              <a:rPr lang="en-US" sz="3200" b="1" dirty="0"/>
              <a:t> From  maize, beat, rice, wheat, and potato's tumor</a:t>
            </a:r>
          </a:p>
          <a:p>
            <a:pPr algn="just"/>
            <a:r>
              <a:rPr lang="en-US" sz="3200" b="1" dirty="0"/>
              <a:t>It is insoluble in cold water. Its make a paste with hot water.</a:t>
            </a:r>
          </a:p>
          <a:p>
            <a:pPr algn="just"/>
            <a:r>
              <a:rPr lang="en-US" sz="4000" b="1" dirty="0">
                <a:solidFill>
                  <a:srgbClr val="FFFF00"/>
                </a:solidFill>
              </a:rPr>
              <a:t>Uses :</a:t>
            </a:r>
            <a:r>
              <a:rPr lang="en-US" sz="3200" b="1" dirty="0"/>
              <a:t> It is used as a sizing material in paper industries, Finishing agent in textile industries, and Calico printing.</a:t>
            </a:r>
          </a:p>
          <a:p>
            <a:pPr algn="just"/>
            <a:r>
              <a:rPr lang="en-US" sz="3200" b="1" dirty="0"/>
              <a:t>It is also used in laundries for finishing of clothes.</a:t>
            </a:r>
          </a:p>
          <a:p>
            <a:pPr algn="just"/>
            <a:r>
              <a:rPr lang="en-US" sz="3200" b="1" dirty="0"/>
              <a:t>It is also used for manufacture of glucose, alcohol, dextrin, &amp; explosives.</a:t>
            </a:r>
          </a:p>
          <a:p>
            <a:pPr algn="just"/>
            <a:r>
              <a:rPr lang="en-US" sz="3200" b="1" dirty="0"/>
              <a:t>It is also used as a indicator in Kinetic titration.</a:t>
            </a:r>
          </a:p>
          <a:p>
            <a:pPr algn="just"/>
            <a:r>
              <a:rPr lang="en-US" sz="3200" b="1" dirty="0"/>
              <a:t>Starch contain 20 % water soluble fraction called Amylose &amp; 80 % water insoluble fraction called Amylopectin.</a:t>
            </a:r>
          </a:p>
          <a:p>
            <a:pPr algn="ctr"/>
            <a:r>
              <a:rPr lang="en-US" sz="3200" b="1" dirty="0"/>
              <a:t> 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3813679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5355-631B-4484-AC42-816E6433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en-IN" dirty="0"/>
              <a:t>Constitution of Starch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9C8BB3-9DA4-4DA3-97A1-F62F47425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293" y="3365934"/>
            <a:ext cx="5069382" cy="1201782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DFC19-43EB-45B7-87C2-211D4015D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373" y="2279151"/>
            <a:ext cx="3627063" cy="3387145"/>
          </a:xfrm>
        </p:spPr>
        <p:txBody>
          <a:bodyPr anchor="ctr">
            <a:normAutofit/>
          </a:bodyPr>
          <a:lstStyle/>
          <a:p>
            <a:r>
              <a:rPr lang="en-US" sz="1700" dirty="0"/>
              <a:t>M.F.:[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groups:</a:t>
            </a:r>
          </a:p>
          <a:p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⸫ No. of D(+) Glucose unit = 300 to 350</a:t>
            </a:r>
          </a:p>
          <a:p>
            <a:pPr marL="0" indent="0"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⸫Polysaccharide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M.W. = 15000 to 60000 gm/mole</a:t>
            </a:r>
          </a:p>
          <a:p>
            <a:pPr marL="0" indent="0">
              <a:buNone/>
            </a:pPr>
            <a:endParaRPr lang="en-US" sz="1700" dirty="0"/>
          </a:p>
          <a:p>
            <a:endParaRPr lang="en-IN" sz="1700" dirty="0"/>
          </a:p>
        </p:txBody>
      </p:sp>
    </p:spTree>
    <p:extLst>
      <p:ext uri="{BB962C8B-B14F-4D97-AF65-F5344CB8AC3E}">
        <p14:creationId xmlns:p14="http://schemas.microsoft.com/office/powerpoint/2010/main" val="92013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en-US" dirty="0"/>
              <a:t>SYLLABUS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Type of Naturally occurring Sugars, Deoxy sugars, Amino sugars. General method of structure and ring size determination with reference to Starch and Cellulose </a:t>
            </a:r>
          </a:p>
          <a:p>
            <a:r>
              <a:rPr lang="en-US" sz="2400">
                <a:solidFill>
                  <a:schemeClr val="bg1"/>
                </a:solidFill>
              </a:rPr>
              <a:t>Photosynthesis of Carbohydrates. </a:t>
            </a:r>
          </a:p>
          <a:p>
            <a:r>
              <a:rPr lang="en-US" sz="2400">
                <a:solidFill>
                  <a:schemeClr val="bg1"/>
                </a:solidFill>
              </a:rPr>
              <a:t>Purine &amp; Nucleic Acid :- </a:t>
            </a:r>
          </a:p>
          <a:p>
            <a:r>
              <a:rPr lang="en-US" sz="2400">
                <a:solidFill>
                  <a:schemeClr val="bg1"/>
                </a:solidFill>
              </a:rPr>
              <a:t>Chemistry of Uric Acid, Adenine, Caffeine </a:t>
            </a:r>
          </a:p>
          <a:p>
            <a:r>
              <a:rPr lang="en-US" sz="2400">
                <a:solidFill>
                  <a:schemeClr val="bg1"/>
                </a:solidFill>
              </a:rPr>
              <a:t>Structure of Nucleotides, Nucleosides, DNA, RNA and Conformations, Protein synthesis, Perbiotic Chemistry. </a:t>
            </a:r>
          </a:p>
        </p:txBody>
      </p:sp>
    </p:spTree>
    <p:extLst>
      <p:ext uri="{BB962C8B-B14F-4D97-AF65-F5344CB8AC3E}">
        <p14:creationId xmlns:p14="http://schemas.microsoft.com/office/powerpoint/2010/main" val="4054429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E67099C-A1F6-414A-A512-52D90DD61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67" y="3667450"/>
            <a:ext cx="5656636" cy="1516372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4FAEE53-9126-4EC3-B2A5-C1A4462957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45073" y="3901243"/>
            <a:ext cx="5455917" cy="104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92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D2CC7-EC72-4C70-BAF6-A25636505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Maltose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E5B9F-4D63-4909-90E8-96140AFB9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M.F. : C</a:t>
            </a:r>
            <a:r>
              <a:rPr lang="en-US" baseline="-25000" dirty="0"/>
              <a:t>12</a:t>
            </a:r>
            <a:r>
              <a:rPr lang="en-US" dirty="0"/>
              <a:t>H</a:t>
            </a:r>
            <a:r>
              <a:rPr lang="en-US" baseline="-25000" dirty="0"/>
              <a:t>22</a:t>
            </a:r>
            <a:r>
              <a:rPr lang="en-US" dirty="0"/>
              <a:t>O</a:t>
            </a:r>
            <a:r>
              <a:rPr lang="en-US" baseline="-25000" dirty="0"/>
              <a:t>11</a:t>
            </a:r>
          </a:p>
          <a:p>
            <a:r>
              <a:rPr lang="en-US" dirty="0"/>
              <a:t>Present Groups:</a:t>
            </a:r>
          </a:p>
          <a:p>
            <a:r>
              <a:rPr lang="en-US" dirty="0"/>
              <a:t>                                                Maltose phenyl </a:t>
            </a:r>
            <a:r>
              <a:rPr lang="en-US" dirty="0" err="1"/>
              <a:t>hydrazone</a:t>
            </a:r>
            <a:endParaRPr lang="en-US" dirty="0"/>
          </a:p>
          <a:p>
            <a:endParaRPr lang="en-US" dirty="0"/>
          </a:p>
          <a:p>
            <a:r>
              <a:rPr lang="en-US" dirty="0"/>
              <a:t>Maltose</a:t>
            </a:r>
          </a:p>
          <a:p>
            <a:endParaRPr lang="en-US" dirty="0"/>
          </a:p>
          <a:p>
            <a:r>
              <a:rPr lang="en-US" dirty="0"/>
              <a:t>                                                Malt bionic acid</a:t>
            </a:r>
          </a:p>
          <a:p>
            <a:endParaRPr lang="en-IN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F3AAA17-5887-41BE-BF73-8904F44A5E9B}"/>
              </a:ext>
            </a:extLst>
          </p:cNvPr>
          <p:cNvCxnSpPr/>
          <p:nvPr/>
        </p:nvCxnSpPr>
        <p:spPr>
          <a:xfrm flipV="1">
            <a:off x="2564780" y="3111190"/>
            <a:ext cx="2207942" cy="8251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9FCA0F-3859-449C-A203-FE6DAA2CF59E}"/>
              </a:ext>
            </a:extLst>
          </p:cNvPr>
          <p:cNvCxnSpPr>
            <a:cxnSpLocks/>
          </p:cNvCxnSpPr>
          <p:nvPr/>
        </p:nvCxnSpPr>
        <p:spPr>
          <a:xfrm>
            <a:off x="2564780" y="4282068"/>
            <a:ext cx="2107581" cy="7248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793A39E-AC30-4788-B0D8-59553D7DF885}"/>
              </a:ext>
            </a:extLst>
          </p:cNvPr>
          <p:cNvSpPr txBox="1"/>
          <p:nvPr/>
        </p:nvSpPr>
        <p:spPr>
          <a:xfrm rot="20400000">
            <a:off x="2544630" y="2969781"/>
            <a:ext cx="2237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Phenyl Hydrazine</a:t>
            </a:r>
            <a:endParaRPr lang="en-IN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0A8C51-E4E1-4765-BF23-80E670808AA4}"/>
              </a:ext>
            </a:extLst>
          </p:cNvPr>
          <p:cNvSpPr txBox="1"/>
          <p:nvPr/>
        </p:nvSpPr>
        <p:spPr>
          <a:xfrm rot="1200000">
            <a:off x="2845825" y="4172577"/>
            <a:ext cx="1839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Br</a:t>
            </a:r>
            <a:r>
              <a:rPr lang="en-US" sz="2000" baseline="-25000" dirty="0"/>
              <a:t>2 </a:t>
            </a:r>
            <a:r>
              <a:rPr lang="en-US" sz="2000" dirty="0"/>
              <a:t>Water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334547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574" y="782321"/>
            <a:ext cx="8596668" cy="455168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Maltose                                            Octa methoxy Maltose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Glucose                                      Methylated Glucose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03031" y="1357122"/>
            <a:ext cx="16573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31439" y="926289"/>
            <a:ext cx="1657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Methylation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778107" y="1608114"/>
            <a:ext cx="6858" cy="810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84965" y="1825521"/>
            <a:ext cx="142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Hydrolysis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21192" y="2589363"/>
            <a:ext cx="4327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2,3,6-tri </a:t>
            </a:r>
            <a:r>
              <a:rPr lang="en-US" sz="2000" dirty="0" err="1"/>
              <a:t>methoxy</a:t>
            </a:r>
            <a:r>
              <a:rPr lang="en-US" sz="2000" dirty="0"/>
              <a:t> D(+) Glucose</a:t>
            </a:r>
          </a:p>
          <a:p>
            <a:pPr algn="ctr"/>
            <a:r>
              <a:rPr lang="en-US" sz="2000" dirty="0"/>
              <a:t> + </a:t>
            </a:r>
          </a:p>
          <a:p>
            <a:pPr algn="ctr"/>
            <a:r>
              <a:rPr lang="en-US" sz="2000" dirty="0"/>
              <a:t>2,3,4,6-tetra </a:t>
            </a:r>
            <a:r>
              <a:rPr lang="en-US" sz="2000" dirty="0" err="1"/>
              <a:t>methoxy</a:t>
            </a:r>
            <a:r>
              <a:rPr lang="en-US" sz="2000" dirty="0"/>
              <a:t> D(+) Glucose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595644" y="4588452"/>
            <a:ext cx="16573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67235" y="4172032"/>
            <a:ext cx="1585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Methylation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5772809" y="3598586"/>
            <a:ext cx="24310" cy="7403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954241" y="3771922"/>
            <a:ext cx="142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Hydrolysis</a:t>
            </a:r>
          </a:p>
        </p:txBody>
      </p:sp>
    </p:spTree>
    <p:extLst>
      <p:ext uri="{BB962C8B-B14F-4D97-AF65-F5344CB8AC3E}">
        <p14:creationId xmlns:p14="http://schemas.microsoft.com/office/powerpoint/2010/main" val="1053644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24853-ECD0-44E7-BB4E-C1D3C92C1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maltose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56EE2-4655-4089-BC06-D43AC3EFA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2258" y="1690688"/>
            <a:ext cx="5787483" cy="435133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010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FA5C-3C23-4034-A4E4-E9A3C8521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Starch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6BB46-1381-48F4-A9E4-D8D459016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4283" y="1825625"/>
            <a:ext cx="4415883" cy="324818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563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2D7E89C-8C59-9027-A9D1-23F8FD6761FA}"/>
              </a:ext>
            </a:extLst>
          </p:cNvPr>
          <p:cNvSpPr/>
          <p:nvPr/>
        </p:nvSpPr>
        <p:spPr>
          <a:xfrm>
            <a:off x="0" y="633046"/>
            <a:ext cx="12192000" cy="62249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2"/>
                </a:solidFill>
              </a:rPr>
              <a:t>General Information of Alpha &amp; Beta </a:t>
            </a:r>
            <a:r>
              <a:rPr lang="en-US" sz="4000" b="1">
                <a:solidFill>
                  <a:schemeClr val="bg2"/>
                </a:solidFill>
              </a:rPr>
              <a:t>Amylose </a:t>
            </a:r>
          </a:p>
          <a:p>
            <a:pPr algn="ctr"/>
            <a:endParaRPr lang="en-US" sz="4000" b="1" dirty="0">
              <a:solidFill>
                <a:schemeClr val="bg2"/>
              </a:solidFill>
            </a:endParaRPr>
          </a:p>
          <a:p>
            <a:pPr algn="just"/>
            <a:r>
              <a:rPr lang="en-US" sz="2800" b="1" dirty="0">
                <a:solidFill>
                  <a:srgbClr val="FFFF00"/>
                </a:solidFill>
              </a:rPr>
              <a:t>Starch contain 20 % alpha Amylose &amp; 80 % beta Amylose.</a:t>
            </a:r>
          </a:p>
          <a:p>
            <a:pPr algn="just"/>
            <a:r>
              <a:rPr lang="en-US" sz="2800" b="1" dirty="0">
                <a:solidFill>
                  <a:srgbClr val="FFFF00"/>
                </a:solidFill>
              </a:rPr>
              <a:t>When we add n Butanol in hot solution of Starch and allow to stand at room temperature and filter it then we will get PPTs of </a:t>
            </a:r>
            <a:r>
              <a:rPr lang="en-US" sz="28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alpha Amylose</a:t>
            </a:r>
            <a:r>
              <a:rPr lang="en-US" sz="2800" b="1" dirty="0">
                <a:solidFill>
                  <a:srgbClr val="FFFF00"/>
                </a:solidFill>
              </a:rPr>
              <a:t> and filtrate contain </a:t>
            </a:r>
            <a:r>
              <a:rPr lang="en-US" sz="28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beta Amylose</a:t>
            </a:r>
            <a:r>
              <a:rPr lang="en-US" sz="2800" b="1" dirty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en-US" sz="2800" b="1" dirty="0">
                <a:solidFill>
                  <a:srgbClr val="FFFF00"/>
                </a:solidFill>
              </a:rPr>
              <a:t>I</a:t>
            </a:r>
            <a:r>
              <a:rPr lang="en-US" sz="2000" b="1" dirty="0">
                <a:solidFill>
                  <a:srgbClr val="FFFF00"/>
                </a:solidFill>
              </a:rPr>
              <a:t>2</a:t>
            </a:r>
            <a:r>
              <a:rPr lang="en-US" sz="2800" b="1" dirty="0">
                <a:solidFill>
                  <a:srgbClr val="FFFF00"/>
                </a:solidFill>
              </a:rPr>
              <a:t> is added in the hot solution of alpha Amylose then it gives blue color and I</a:t>
            </a:r>
            <a:r>
              <a:rPr lang="en-US" b="1" dirty="0">
                <a:solidFill>
                  <a:srgbClr val="FFFF00"/>
                </a:solidFill>
              </a:rPr>
              <a:t>2</a:t>
            </a:r>
            <a:r>
              <a:rPr lang="en-US" sz="2800" b="1" dirty="0">
                <a:solidFill>
                  <a:srgbClr val="FFFF00"/>
                </a:solidFill>
              </a:rPr>
              <a:t> is added in the hot solution of beta Amylose then it gives violate color.</a:t>
            </a:r>
          </a:p>
          <a:p>
            <a:pPr algn="just"/>
            <a:r>
              <a:rPr lang="en-US" sz="2800" b="1" dirty="0">
                <a:solidFill>
                  <a:srgbClr val="FFFF00"/>
                </a:solidFill>
              </a:rPr>
              <a:t>Enzymatic hydrolysis of alpha Amylose gives Maltose While enzymatic hydrolysis of beta Amylose gives </a:t>
            </a: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62 % Maltose and 38 % Amylopectin</a:t>
            </a:r>
            <a:r>
              <a:rPr lang="en-US" sz="2800" b="1" dirty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en-US" sz="2800" b="1" dirty="0">
                <a:solidFill>
                  <a:srgbClr val="FFFF00"/>
                </a:solidFill>
              </a:rPr>
              <a:t>The structure of alpha Amylose has 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linear structure </a:t>
            </a:r>
            <a:r>
              <a:rPr lang="en-US" sz="2800" b="1" dirty="0">
                <a:solidFill>
                  <a:srgbClr val="FFFF00"/>
                </a:solidFill>
              </a:rPr>
              <a:t>and beta Amylose has </a:t>
            </a:r>
            <a:r>
              <a:rPr lang="en-US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branched structure.</a:t>
            </a:r>
            <a:endParaRPr lang="en-IN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466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1">
            <a:extLst>
              <a:ext uri="{FF2B5EF4-FFF2-40B4-BE49-F238E27FC236}">
                <a16:creationId xmlns:a16="http://schemas.microsoft.com/office/drawing/2014/main" id="{A0BF428C-DA8B-4D99-9930-18F7F91D8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76801" y="1690688"/>
            <a:ext cx="7316944" cy="5167312"/>
          </a:xfrm>
          <a:custGeom>
            <a:avLst/>
            <a:gdLst>
              <a:gd name="connsiteX0" fmla="*/ 0 w 7316944"/>
              <a:gd name="connsiteY0" fmla="*/ 0 h 5167312"/>
              <a:gd name="connsiteX1" fmla="*/ 7316944 w 7316944"/>
              <a:gd name="connsiteY1" fmla="*/ 0 h 5167312"/>
              <a:gd name="connsiteX2" fmla="*/ 7316944 w 7316944"/>
              <a:gd name="connsiteY2" fmla="*/ 5167312 h 5167312"/>
              <a:gd name="connsiteX3" fmla="*/ 472697 w 7316944"/>
              <a:gd name="connsiteY3" fmla="*/ 5167312 h 5167312"/>
              <a:gd name="connsiteX4" fmla="*/ 2866576 w 7316944"/>
              <a:gd name="connsiteY4" fmla="*/ 952 h 5167312"/>
              <a:gd name="connsiteX5" fmla="*/ 0 w 731694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6944" h="5167312">
                <a:moveTo>
                  <a:pt x="0" y="0"/>
                </a:moveTo>
                <a:lnTo>
                  <a:pt x="7316944" y="0"/>
                </a:lnTo>
                <a:lnTo>
                  <a:pt x="7316944" y="5167312"/>
                </a:lnTo>
                <a:lnTo>
                  <a:pt x="472697" y="5167312"/>
                </a:lnTo>
                <a:lnTo>
                  <a:pt x="2866576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6A6A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37">
            <a:extLst>
              <a:ext uri="{FF2B5EF4-FFF2-40B4-BE49-F238E27FC236}">
                <a16:creationId xmlns:a16="http://schemas.microsoft.com/office/drawing/2014/main" id="{A03E2379-8871-408A-95CE-7AAE8FA53A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746" y="1691164"/>
            <a:ext cx="7571262" cy="5166360"/>
          </a:xfrm>
          <a:custGeom>
            <a:avLst/>
            <a:gdLst>
              <a:gd name="connsiteX0" fmla="*/ 0 w 7571262"/>
              <a:gd name="connsiteY0" fmla="*/ 5166360 h 5166360"/>
              <a:gd name="connsiteX1" fmla="*/ 7571262 w 7571262"/>
              <a:gd name="connsiteY1" fmla="*/ 5166360 h 5166360"/>
              <a:gd name="connsiteX2" fmla="*/ 5177382 w 7571262"/>
              <a:gd name="connsiteY2" fmla="*/ 0 h 5166360"/>
              <a:gd name="connsiteX3" fmla="*/ 5171159 w 7571262"/>
              <a:gd name="connsiteY3" fmla="*/ 0 h 5166360"/>
              <a:gd name="connsiteX4" fmla="*/ 3981368 w 7571262"/>
              <a:gd name="connsiteY4" fmla="*/ 0 h 5166360"/>
              <a:gd name="connsiteX5" fmla="*/ 2331323 w 7571262"/>
              <a:gd name="connsiteY5" fmla="*/ 0 h 5166360"/>
              <a:gd name="connsiteX6" fmla="*/ 0 w 7571262"/>
              <a:gd name="connsiteY6" fmla="*/ 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71262" h="5166360">
                <a:moveTo>
                  <a:pt x="0" y="5166360"/>
                </a:moveTo>
                <a:lnTo>
                  <a:pt x="7571262" y="5166360"/>
                </a:lnTo>
                <a:lnTo>
                  <a:pt x="5177382" y="0"/>
                </a:lnTo>
                <a:lnTo>
                  <a:pt x="5171159" y="0"/>
                </a:lnTo>
                <a:lnTo>
                  <a:pt x="3981368" y="0"/>
                </a:lnTo>
                <a:lnTo>
                  <a:pt x="2331323" y="0"/>
                </a:lnTo>
                <a:lnTo>
                  <a:pt x="0" y="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4E23B8-288E-473D-83E0-E2A18DD7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Constitution of </a:t>
            </a:r>
            <a:r>
              <a:rPr lang="en-US" dirty="0">
                <a:sym typeface="Symbol" panose="05050102010706020507" pitchFamily="18" charset="2"/>
              </a:rPr>
              <a:t>- Amylose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A2383-2F82-4422-A1FD-77B5C1EF8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406"/>
            <a:ext cx="5097779" cy="4065986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M.F. :[</a:t>
            </a: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000" baseline="-25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IN" sz="2000" dirty="0">
                <a:solidFill>
                  <a:srgbClr val="FFFFFF"/>
                </a:solidFill>
              </a:rPr>
              <a:t>Hydrolysis: </a:t>
            </a:r>
            <a:r>
              <a:rPr lang="en-IN" sz="2000" b="1" dirty="0">
                <a:solidFill>
                  <a:srgbClr val="FFFF00"/>
                </a:solidFill>
              </a:rPr>
              <a:t>Acidic &amp; Enzymatic</a:t>
            </a:r>
          </a:p>
          <a:p>
            <a:endParaRPr lang="en-IN" sz="2000" dirty="0">
              <a:solidFill>
                <a:srgbClr val="FFFFFF"/>
              </a:solidFill>
            </a:endParaRPr>
          </a:p>
          <a:p>
            <a:r>
              <a:rPr lang="en-IN" sz="2000" dirty="0">
                <a:solidFill>
                  <a:srgbClr val="FFFFFF"/>
                </a:solidFill>
              </a:rPr>
              <a:t>M.W. = 50000 gm/mole</a:t>
            </a:r>
          </a:p>
          <a:p>
            <a:r>
              <a:rPr lang="en-IN" sz="2000" dirty="0">
                <a:solidFill>
                  <a:srgbClr val="FFFFFF"/>
                </a:solidFill>
              </a:rPr>
              <a:t>Acidic Hydrolysis indicates that 300 – 350 Glucose units are present.</a:t>
            </a:r>
          </a:p>
          <a:p>
            <a:r>
              <a:rPr lang="en-IN" sz="2000" dirty="0">
                <a:solidFill>
                  <a:srgbClr val="FFFFFF"/>
                </a:solidFill>
              </a:rPr>
              <a:t>Enzymatic Hydrolysis indicates that in alpha Amylose no. of Maltose units having glucose are present.</a:t>
            </a:r>
          </a:p>
          <a:p>
            <a:r>
              <a:rPr lang="en-IN" sz="2000" b="1" dirty="0">
                <a:solidFill>
                  <a:srgbClr val="00FF00"/>
                </a:solidFill>
              </a:rPr>
              <a:t>Maltose is 4- O- D- </a:t>
            </a:r>
            <a:r>
              <a:rPr lang="en-IN" sz="2000" b="1" dirty="0" err="1">
                <a:solidFill>
                  <a:srgbClr val="00FF00"/>
                </a:solidFill>
              </a:rPr>
              <a:t>GlucoPyranose</a:t>
            </a:r>
            <a:endParaRPr lang="en-IN" sz="2000" b="1" dirty="0">
              <a:solidFill>
                <a:srgbClr val="00FF00"/>
              </a:solidFill>
            </a:endParaRPr>
          </a:p>
          <a:p>
            <a:r>
              <a:rPr lang="en-IN" sz="2000" b="1" dirty="0">
                <a:solidFill>
                  <a:srgbClr val="00FF00"/>
                </a:solidFill>
              </a:rPr>
              <a:t>@ Pyranose Cycle &amp; C1-C4 linkages</a:t>
            </a:r>
          </a:p>
          <a:p>
            <a:endParaRPr lang="en-IN" sz="2000" dirty="0">
              <a:solidFill>
                <a:srgbClr val="FFFFFF"/>
              </a:solidFill>
            </a:endParaRPr>
          </a:p>
          <a:p>
            <a:endParaRPr lang="en-IN" sz="2000" dirty="0">
              <a:solidFill>
                <a:srgbClr val="FFFFFF"/>
              </a:solidFill>
            </a:endParaRPr>
          </a:p>
          <a:p>
            <a:endParaRPr lang="en-IN" sz="2000" dirty="0">
              <a:solidFill>
                <a:srgbClr val="FFFFFF"/>
              </a:solidFill>
            </a:endParaRPr>
          </a:p>
          <a:p>
            <a:endParaRPr lang="en-IN" sz="2000" dirty="0">
              <a:solidFill>
                <a:srgbClr val="FFFFFF"/>
              </a:solidFill>
            </a:endParaRPr>
          </a:p>
          <a:p>
            <a:endParaRPr lang="en-IN" sz="2000" dirty="0">
              <a:solidFill>
                <a:srgbClr val="FFFFFF"/>
              </a:solidFill>
            </a:endParaRPr>
          </a:p>
          <a:p>
            <a:endParaRPr lang="en-IN" sz="2000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BB1402-63CE-4F18-BAA5-9B46E9C67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8502" y="5166836"/>
            <a:ext cx="4166313" cy="728414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F514357-0722-4B08-A2EE-3F9A633DD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906" y="3348829"/>
            <a:ext cx="5116410" cy="617010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39066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58B0B-4942-4BE2-8F82-9FD2AC87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44784-DA55-4BD5-B158-256EF460F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Methylation: Reaction :</a:t>
            </a:r>
          </a:p>
          <a:p>
            <a:endParaRPr lang="en-US" dirty="0"/>
          </a:p>
          <a:p>
            <a:r>
              <a:rPr lang="en-US" dirty="0">
                <a:sym typeface="Symbol" panose="05050102010706020507" pitchFamily="18" charset="2"/>
              </a:rPr>
              <a:t>- Amylose                              Methylated Amylose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</a:t>
            </a:r>
            <a:r>
              <a:rPr lang="en-US" sz="1800" dirty="0">
                <a:sym typeface="Symbol" panose="05050102010706020507" pitchFamily="18" charset="2"/>
              </a:rPr>
              <a:t>(CH3)</a:t>
            </a:r>
            <a:r>
              <a:rPr lang="en-US" sz="1400" dirty="0">
                <a:sym typeface="Symbol" panose="05050102010706020507" pitchFamily="18" charset="2"/>
              </a:rPr>
              <a:t>2</a:t>
            </a:r>
            <a:r>
              <a:rPr lang="en-US" sz="1800" dirty="0">
                <a:sym typeface="Symbol" panose="05050102010706020507" pitchFamily="18" charset="2"/>
              </a:rPr>
              <a:t>SO</a:t>
            </a:r>
            <a:r>
              <a:rPr lang="en-US" sz="1400" dirty="0">
                <a:sym typeface="Symbol" panose="05050102010706020507" pitchFamily="18" charset="2"/>
              </a:rPr>
              <a:t>4</a:t>
            </a:r>
            <a:r>
              <a:rPr lang="en-US" sz="1800" dirty="0">
                <a:sym typeface="Symbol" panose="05050102010706020507" pitchFamily="18" charset="2"/>
              </a:rPr>
              <a:t>/NaOH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                </a:t>
            </a:r>
            <a:r>
              <a:rPr lang="en-US" dirty="0" err="1">
                <a:sym typeface="Symbol" panose="05050102010706020507" pitchFamily="18" charset="2"/>
              </a:rPr>
              <a:t>dil</a:t>
            </a:r>
            <a:r>
              <a:rPr lang="en-US" dirty="0">
                <a:sym typeface="Symbol" panose="05050102010706020507" pitchFamily="18" charset="2"/>
              </a:rPr>
              <a:t> HCl/H-OH</a:t>
            </a:r>
          </a:p>
          <a:p>
            <a:endParaRPr lang="en-US" dirty="0"/>
          </a:p>
          <a:p>
            <a:r>
              <a:rPr lang="en-IN" dirty="0"/>
              <a:t>                                                               +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6128195-0D5C-4FE7-9B54-C6C1BFDF8219}"/>
              </a:ext>
            </a:extLst>
          </p:cNvPr>
          <p:cNvCxnSpPr/>
          <p:nvPr/>
        </p:nvCxnSpPr>
        <p:spPr>
          <a:xfrm>
            <a:off x="3122341" y="3111190"/>
            <a:ext cx="187340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2E3D5E2-E7BE-40AF-9C2E-003ADC8D408B}"/>
              </a:ext>
            </a:extLst>
          </p:cNvPr>
          <p:cNvSpPr txBox="1"/>
          <p:nvPr/>
        </p:nvSpPr>
        <p:spPr>
          <a:xfrm>
            <a:off x="3189249" y="2765502"/>
            <a:ext cx="177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Methylation</a:t>
            </a:r>
            <a:endParaRPr lang="en-IN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FC047FA-8EB8-4C79-9EC2-CC29B78BA56C}"/>
              </a:ext>
            </a:extLst>
          </p:cNvPr>
          <p:cNvCxnSpPr/>
          <p:nvPr/>
        </p:nvCxnSpPr>
        <p:spPr>
          <a:xfrm>
            <a:off x="6311590" y="3429000"/>
            <a:ext cx="0" cy="11095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6DC2C29-00F8-419E-B1D6-DC8CC308C0EF}"/>
              </a:ext>
            </a:extLst>
          </p:cNvPr>
          <p:cNvSpPr txBox="1"/>
          <p:nvPr/>
        </p:nvSpPr>
        <p:spPr>
          <a:xfrm>
            <a:off x="2167475" y="4943717"/>
            <a:ext cx="4081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2,3,4,6-tetra methoxy D(+) Glucose</a:t>
            </a:r>
            <a:endParaRPr lang="en-IN"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1525BD-F716-4063-9A50-5CF38A76812A}"/>
              </a:ext>
            </a:extLst>
          </p:cNvPr>
          <p:cNvSpPr txBox="1"/>
          <p:nvPr/>
        </p:nvSpPr>
        <p:spPr>
          <a:xfrm>
            <a:off x="6739080" y="4988422"/>
            <a:ext cx="3622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2,3,6-tri methoxy D(+) Glucose  </a:t>
            </a:r>
          </a:p>
          <a:p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000" b="1" dirty="0">
                <a:solidFill>
                  <a:srgbClr val="002060"/>
                </a:solidFill>
              </a:rPr>
              <a:t>@  Pyranose Cycle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@  C1-C4 linkages</a:t>
            </a:r>
          </a:p>
          <a:p>
            <a:r>
              <a:rPr lang="en-US" sz="2000" b="1" dirty="0">
                <a:solidFill>
                  <a:srgbClr val="002060"/>
                </a:solidFill>
              </a:rPr>
              <a:t>@  Linear structure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8410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D4919-661F-4A78-8010-BF0BCCB77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Structure of </a:t>
            </a:r>
            <a:r>
              <a:rPr lang="en-US">
                <a:sym typeface="Symbol" panose="05050102010706020507" pitchFamily="18" charset="2"/>
              </a:rPr>
              <a:t>- Amylose</a:t>
            </a:r>
            <a:r>
              <a:rPr lang="en-US"/>
              <a:t> </a:t>
            </a:r>
            <a:endParaRPr lang="en-IN" dirty="0"/>
          </a:p>
        </p:txBody>
      </p:sp>
      <p:pic>
        <p:nvPicPr>
          <p:cNvPr id="1026" name="Picture 2" descr="Image result for structure of alpha amylose">
            <a:extLst>
              <a:ext uri="{FF2B5EF4-FFF2-40B4-BE49-F238E27FC236}">
                <a16:creationId xmlns:a16="http://schemas.microsoft.com/office/drawing/2014/main" id="{AB9CD4FC-E388-4BC0-8F21-88AA592D0E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69" y="1911950"/>
            <a:ext cx="9499235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553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99C248B-47D3-41DF-A1DC-8B38652A8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3787" y="458856"/>
            <a:ext cx="7778213" cy="5907457"/>
          </a:xfrm>
          <a:custGeom>
            <a:avLst/>
            <a:gdLst>
              <a:gd name="connsiteX0" fmla="*/ 3727582 w 7778213"/>
              <a:gd name="connsiteY0" fmla="*/ 0 h 5905781"/>
              <a:gd name="connsiteX1" fmla="*/ 7778213 w 7778213"/>
              <a:gd name="connsiteY1" fmla="*/ 0 h 5905781"/>
              <a:gd name="connsiteX2" fmla="*/ 7778213 w 7778213"/>
              <a:gd name="connsiteY2" fmla="*/ 5905761 h 5905781"/>
              <a:gd name="connsiteX3" fmla="*/ 7485321 w 7778213"/>
              <a:gd name="connsiteY3" fmla="*/ 5905761 h 5905781"/>
              <a:gd name="connsiteX4" fmla="*/ 7485321 w 7778213"/>
              <a:gd name="connsiteY4" fmla="*/ 5905762 h 5905781"/>
              <a:gd name="connsiteX5" fmla="*/ 4228895 w 7778213"/>
              <a:gd name="connsiteY5" fmla="*/ 5905762 h 5905781"/>
              <a:gd name="connsiteX6" fmla="*/ 4228895 w 7778213"/>
              <a:gd name="connsiteY6" fmla="*/ 5905780 h 5905781"/>
              <a:gd name="connsiteX7" fmla="*/ 3936003 w 7778213"/>
              <a:gd name="connsiteY7" fmla="*/ 5905780 h 5905781"/>
              <a:gd name="connsiteX8" fmla="*/ 3936003 w 7778213"/>
              <a:gd name="connsiteY8" fmla="*/ 5905781 h 5905781"/>
              <a:gd name="connsiteX9" fmla="*/ 0 w 7778213"/>
              <a:gd name="connsiteY9" fmla="*/ 5905781 h 5905781"/>
              <a:gd name="connsiteX10" fmla="*/ 2796838 w 7778213"/>
              <a:gd name="connsiteY10" fmla="*/ 20 h 5905781"/>
              <a:gd name="connsiteX11" fmla="*/ 3089730 w 7778213"/>
              <a:gd name="connsiteY11" fmla="*/ 20 h 5905781"/>
              <a:gd name="connsiteX12" fmla="*/ 3089730 w 7778213"/>
              <a:gd name="connsiteY12" fmla="*/ 19 h 5905781"/>
              <a:gd name="connsiteX13" fmla="*/ 3434690 w 7778213"/>
              <a:gd name="connsiteY13" fmla="*/ 19 h 5905781"/>
              <a:gd name="connsiteX14" fmla="*/ 3434690 w 7778213"/>
              <a:gd name="connsiteY14" fmla="*/ 1 h 5905781"/>
              <a:gd name="connsiteX15" fmla="*/ 3727582 w 7778213"/>
              <a:gd name="connsiteY15" fmla="*/ 1 h 590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778213" h="5905781">
                <a:moveTo>
                  <a:pt x="3727582" y="0"/>
                </a:moveTo>
                <a:lnTo>
                  <a:pt x="7778213" y="0"/>
                </a:lnTo>
                <a:lnTo>
                  <a:pt x="7778213" y="5905761"/>
                </a:lnTo>
                <a:lnTo>
                  <a:pt x="7485321" y="5905761"/>
                </a:lnTo>
                <a:lnTo>
                  <a:pt x="7485321" y="5905762"/>
                </a:lnTo>
                <a:lnTo>
                  <a:pt x="4228895" y="5905762"/>
                </a:lnTo>
                <a:lnTo>
                  <a:pt x="4228895" y="5905780"/>
                </a:lnTo>
                <a:lnTo>
                  <a:pt x="3936003" y="5905780"/>
                </a:lnTo>
                <a:lnTo>
                  <a:pt x="3936003" y="5905781"/>
                </a:lnTo>
                <a:lnTo>
                  <a:pt x="0" y="5905781"/>
                </a:lnTo>
                <a:lnTo>
                  <a:pt x="2796838" y="20"/>
                </a:lnTo>
                <a:lnTo>
                  <a:pt x="3089730" y="20"/>
                </a:lnTo>
                <a:lnTo>
                  <a:pt x="3089730" y="19"/>
                </a:lnTo>
                <a:lnTo>
                  <a:pt x="3434690" y="19"/>
                </a:lnTo>
                <a:lnTo>
                  <a:pt x="3434690" y="1"/>
                </a:lnTo>
                <a:lnTo>
                  <a:pt x="3727582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6769978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C2906B-0992-4E2C-BA71-E324864EA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4277264" cy="1097280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Constitution of ß- Amylose (Amylopectin)</a:t>
            </a:r>
            <a:endParaRPr lang="en-IN" sz="3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54C6F-112B-4FDF-A78F-35BE9D18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31720"/>
            <a:ext cx="3518141" cy="3344461"/>
          </a:xfrm>
        </p:spPr>
        <p:txBody>
          <a:bodyPr anchor="t">
            <a:normAutofit fontScale="85000" lnSpcReduction="10000"/>
          </a:bodyPr>
          <a:lstStyle/>
          <a:p>
            <a:r>
              <a:rPr lang="en-US" sz="1900" dirty="0"/>
              <a:t>M.F. :[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1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Hydrolysis: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M.W. = 50000 to 1000000 gm/mole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M.W = 550000 gm/mole</a:t>
            </a:r>
          </a:p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  3000 Glucose units are present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Oxidation: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Oxidation with </a:t>
            </a:r>
            <a:r>
              <a:rPr lang="en-US" sz="19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HIO</a:t>
            </a:r>
            <a:r>
              <a:rPr lang="en-US" sz="16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gives formic acid. It is possible when 24-27 D(+) Glucose units are present in linear chain &amp; then after one branch of non reducing group is present. </a:t>
            </a:r>
          </a:p>
          <a:p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9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BA83C1-7F63-43D2-A1F3-CEC42A5B8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189" y="3429000"/>
            <a:ext cx="4554746" cy="54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18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en-US" dirty="0"/>
              <a:t>Reference Books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/>
          </a:bodyPr>
          <a:lstStyle/>
          <a:p>
            <a:endParaRPr lang="en-US" sz="2400">
              <a:solidFill>
                <a:schemeClr val="bg1"/>
              </a:solidFill>
            </a:endParaRPr>
          </a:p>
          <a:p>
            <a:r>
              <a:rPr lang="en-US" sz="2400">
                <a:solidFill>
                  <a:schemeClr val="bg1"/>
                </a:solidFill>
              </a:rPr>
              <a:t>Organic Natural Products by O.P. Agrawal </a:t>
            </a:r>
          </a:p>
        </p:txBody>
      </p:sp>
    </p:spTree>
    <p:extLst>
      <p:ext uri="{BB962C8B-B14F-4D97-AF65-F5344CB8AC3E}">
        <p14:creationId xmlns:p14="http://schemas.microsoft.com/office/powerpoint/2010/main" val="1957350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E972E-C9A2-4397-8CA0-53317347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9EFD0-155B-4714-8F8C-4ADB6A20F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Methylation: Reaction : </a:t>
            </a:r>
          </a:p>
          <a:p>
            <a:endParaRPr lang="en-US" dirty="0"/>
          </a:p>
          <a:p>
            <a:r>
              <a:rPr lang="en-US" dirty="0"/>
              <a:t>Amylopectin                                           Methylated Amylopectin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Pyranose Cycle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Branched structure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120 branches                                                                     </a:t>
            </a:r>
            <a:r>
              <a:rPr lang="en-US" dirty="0"/>
              <a:t>+</a:t>
            </a:r>
            <a:r>
              <a:rPr lang="en-US" dirty="0">
                <a:solidFill>
                  <a:srgbClr val="FF0000"/>
                </a:solidFill>
              </a:rPr>
              <a:t>                           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E83D17F-3132-4B6E-8AB6-D2C6B21CFAC4}"/>
              </a:ext>
            </a:extLst>
          </p:cNvPr>
          <p:cNvCxnSpPr/>
          <p:nvPr/>
        </p:nvCxnSpPr>
        <p:spPr>
          <a:xfrm>
            <a:off x="3691053" y="3077736"/>
            <a:ext cx="249787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36053FC-3EAB-45F2-B678-5A464BB7882D}"/>
              </a:ext>
            </a:extLst>
          </p:cNvPr>
          <p:cNvCxnSpPr/>
          <p:nvPr/>
        </p:nvCxnSpPr>
        <p:spPr>
          <a:xfrm>
            <a:off x="7883912" y="3523785"/>
            <a:ext cx="0" cy="10816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63C4B9F-2413-44EF-8005-8D17E87DE412}"/>
              </a:ext>
            </a:extLst>
          </p:cNvPr>
          <p:cNvSpPr txBox="1"/>
          <p:nvPr/>
        </p:nvSpPr>
        <p:spPr>
          <a:xfrm>
            <a:off x="3691053" y="2743200"/>
            <a:ext cx="2404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Methylation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89F20C-6E61-4ABD-9A91-D37B4FB46289}"/>
              </a:ext>
            </a:extLst>
          </p:cNvPr>
          <p:cNvSpPr txBox="1"/>
          <p:nvPr/>
        </p:nvSpPr>
        <p:spPr>
          <a:xfrm>
            <a:off x="9533363" y="4929730"/>
            <a:ext cx="17293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2,3,4,6- tetra methoxy D(+) Glucose</a:t>
            </a:r>
            <a:endParaRPr lang="en-IN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DA55AE-5A72-4671-A689-80EEDBC78EA5}"/>
              </a:ext>
            </a:extLst>
          </p:cNvPr>
          <p:cNvSpPr txBox="1"/>
          <p:nvPr/>
        </p:nvSpPr>
        <p:spPr>
          <a:xfrm>
            <a:off x="6992277" y="4862397"/>
            <a:ext cx="2051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2,3-dimethoxy D(+) Glucose</a:t>
            </a:r>
            <a:endParaRPr lang="en-IN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AAFF11-65D3-4844-B901-2EE01118EF57}"/>
              </a:ext>
            </a:extLst>
          </p:cNvPr>
          <p:cNvSpPr txBox="1"/>
          <p:nvPr/>
        </p:nvSpPr>
        <p:spPr>
          <a:xfrm>
            <a:off x="4317375" y="4929730"/>
            <a:ext cx="2404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2,3,6- tri methoxy  </a:t>
            </a:r>
            <a:r>
              <a:rPr lang="en-US" sz="2800" dirty="0"/>
              <a:t>+ </a:t>
            </a:r>
            <a:r>
              <a:rPr lang="en-US" sz="2000" dirty="0"/>
              <a:t>D(+) Glucose</a:t>
            </a:r>
            <a:endParaRPr lang="en-IN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B8F4B1-A90D-4DA8-ADF1-A0AF68B259F9}"/>
              </a:ext>
            </a:extLst>
          </p:cNvPr>
          <p:cNvSpPr txBox="1"/>
          <p:nvPr/>
        </p:nvSpPr>
        <p:spPr>
          <a:xfrm>
            <a:off x="7991707" y="3970304"/>
            <a:ext cx="2404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Hydrolysis</a:t>
            </a:r>
            <a:endParaRPr lang="en-I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8936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1A0AD7-8D06-BB69-850C-CC4244254D68}"/>
              </a:ext>
            </a:extLst>
          </p:cNvPr>
          <p:cNvSpPr/>
          <p:nvPr/>
        </p:nvSpPr>
        <p:spPr>
          <a:xfrm>
            <a:off x="335280" y="422031"/>
            <a:ext cx="11521440" cy="66258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002060"/>
              </a:solidFill>
            </a:endParaRPr>
          </a:p>
          <a:p>
            <a:pPr algn="ctr"/>
            <a:endParaRPr lang="en-US" sz="3600" b="1" dirty="0">
              <a:solidFill>
                <a:srgbClr val="002060"/>
              </a:solidFill>
            </a:endParaRPr>
          </a:p>
          <a:p>
            <a:pPr algn="ctr"/>
            <a:endParaRPr lang="en-US" sz="3600" b="1" dirty="0">
              <a:solidFill>
                <a:srgbClr val="002060"/>
              </a:solidFill>
            </a:endParaRPr>
          </a:p>
          <a:p>
            <a:pPr algn="ctr"/>
            <a:endParaRPr lang="en-US" sz="3600" b="1" dirty="0">
              <a:solidFill>
                <a:srgbClr val="002060"/>
              </a:solidFill>
            </a:endParaRPr>
          </a:p>
          <a:p>
            <a:pPr algn="ctr"/>
            <a:endParaRPr lang="en-US" sz="3600" b="1" dirty="0">
              <a:solidFill>
                <a:srgbClr val="002060"/>
              </a:solidFill>
            </a:endParaRPr>
          </a:p>
          <a:p>
            <a:pPr algn="ctr"/>
            <a:endParaRPr lang="en-US" sz="3600" b="1" dirty="0">
              <a:solidFill>
                <a:srgbClr val="002060"/>
              </a:solidFill>
            </a:endParaRPr>
          </a:p>
          <a:p>
            <a:pPr algn="ctr"/>
            <a:endParaRPr lang="en-US" sz="3600" b="1" dirty="0">
              <a:solidFill>
                <a:srgbClr val="002060"/>
              </a:solidFill>
            </a:endParaRPr>
          </a:p>
          <a:p>
            <a:pPr algn="ctr"/>
            <a:r>
              <a:rPr lang="en-US" sz="3600" b="1" dirty="0">
                <a:solidFill>
                  <a:srgbClr val="002060"/>
                </a:solidFill>
              </a:rPr>
              <a:t>Enzymatic Hydrolysis : Diastase</a:t>
            </a:r>
          </a:p>
          <a:p>
            <a:pPr algn="ctr"/>
            <a:r>
              <a:rPr lang="en-US" dirty="0"/>
              <a:t> </a:t>
            </a:r>
          </a:p>
          <a:p>
            <a:pPr algn="ctr"/>
            <a:r>
              <a:rPr lang="en-US" sz="2800" b="1" dirty="0"/>
              <a:t>Amylopectin                                     </a:t>
            </a:r>
            <a:r>
              <a:rPr lang="en-US" sz="2400" b="1" dirty="0"/>
              <a:t>1,6 alpha linked di Glucose (32%) + Maltose (62%)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800" b="1" dirty="0"/>
              <a:t>In </a:t>
            </a:r>
            <a:r>
              <a:rPr lang="en-US" sz="2800" b="1" dirty="0">
                <a:solidFill>
                  <a:srgbClr val="002060"/>
                </a:solidFill>
              </a:rPr>
              <a:t>Maltose</a:t>
            </a:r>
            <a:r>
              <a:rPr lang="en-US" sz="2800" b="1" dirty="0"/>
              <a:t> Glucose units joint with each other in linear chain (main chain) with C1-C4 linkages and in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Iso maltose </a:t>
            </a:r>
            <a:r>
              <a:rPr lang="en-US" sz="2800" b="1" dirty="0"/>
              <a:t>Glucose units joint with each other with C1-C6 linkages(branches chain)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IN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B9697CC-FA91-8BD7-A30F-E3BD713A77E8}"/>
              </a:ext>
            </a:extLst>
          </p:cNvPr>
          <p:cNvCxnSpPr>
            <a:cxnSpLocks/>
          </p:cNvCxnSpPr>
          <p:nvPr/>
        </p:nvCxnSpPr>
        <p:spPr>
          <a:xfrm>
            <a:off x="2940147" y="3221500"/>
            <a:ext cx="20538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1830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F2523B-5177-4E3C-A019-8E3BC0A2F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Structure of Amylopectin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8ED064C-7949-4952-B65A-DF530BE9F2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1" b="-1"/>
          <a:stretch/>
        </p:blipFill>
        <p:spPr>
          <a:xfrm>
            <a:off x="2610766" y="2427541"/>
            <a:ext cx="6915369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02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en-US" dirty="0"/>
              <a:t>COs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To enable students about the knowledge of amino sugar, deoxy sugar, polysaccharide like cellulose and starch, photosynthesis of carbohydrates, 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9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r>
              <a:rPr lang="en-US" dirty="0"/>
              <a:t>Definition of Carbohydrates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M.F.: </a:t>
            </a:r>
            <a:r>
              <a:rPr lang="en-US" sz="2400" dirty="0" err="1">
                <a:solidFill>
                  <a:schemeClr val="bg1"/>
                </a:solidFill>
              </a:rPr>
              <a:t>Cx</a:t>
            </a:r>
            <a:r>
              <a:rPr lang="en-US" sz="2400" dirty="0">
                <a:solidFill>
                  <a:schemeClr val="bg1"/>
                </a:solidFill>
              </a:rPr>
              <a:t> (H2O)y</a:t>
            </a:r>
          </a:p>
          <a:p>
            <a:r>
              <a:rPr lang="en-US" sz="2400" dirty="0">
                <a:solidFill>
                  <a:schemeClr val="bg1"/>
                </a:solidFill>
              </a:rPr>
              <a:t>Having functional group like hydroxyl, aldehyde or ketone = carbohydrate</a:t>
            </a:r>
          </a:p>
          <a:p>
            <a:r>
              <a:rPr lang="en-US" sz="2400" dirty="0">
                <a:solidFill>
                  <a:schemeClr val="bg1"/>
                </a:solidFill>
              </a:rPr>
              <a:t>H:O = 2:1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901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340605" cy="1146176"/>
          </a:xfrm>
        </p:spPr>
        <p:txBody>
          <a:bodyPr>
            <a:normAutofit/>
          </a:bodyPr>
          <a:lstStyle/>
          <a:p>
            <a:r>
              <a:rPr lang="en-US" sz="2800"/>
              <a:t>Examples of carbohydrates:(Mono Saccharide)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5C7EBC3-4672-4DAB-81C2-58661FAFA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8805" y="-2"/>
            <a:ext cx="6013194" cy="1511304"/>
          </a:xfrm>
          <a:custGeom>
            <a:avLst/>
            <a:gdLst>
              <a:gd name="connsiteX0" fmla="*/ 4545473 w 6013194"/>
              <a:gd name="connsiteY0" fmla="*/ 0 h 1511304"/>
              <a:gd name="connsiteX1" fmla="*/ 6013194 w 6013194"/>
              <a:gd name="connsiteY1" fmla="*/ 0 h 1511304"/>
              <a:gd name="connsiteX2" fmla="*/ 6013194 w 6013194"/>
              <a:gd name="connsiteY2" fmla="*/ 1508760 h 1511304"/>
              <a:gd name="connsiteX3" fmla="*/ 4545474 w 6013194"/>
              <a:gd name="connsiteY3" fmla="*/ 1508760 h 1511304"/>
              <a:gd name="connsiteX4" fmla="*/ 4545474 w 6013194"/>
              <a:gd name="connsiteY4" fmla="*/ 1511304 h 1511304"/>
              <a:gd name="connsiteX5" fmla="*/ 0 w 6013194"/>
              <a:gd name="connsiteY5" fmla="*/ 1511304 h 1511304"/>
              <a:gd name="connsiteX6" fmla="*/ 697617 w 6013194"/>
              <a:gd name="connsiteY6" fmla="*/ 3 h 1511304"/>
              <a:gd name="connsiteX7" fmla="*/ 4545473 w 6013194"/>
              <a:gd name="connsiteY7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13194" h="1511304">
                <a:moveTo>
                  <a:pt x="4545473" y="0"/>
                </a:moveTo>
                <a:lnTo>
                  <a:pt x="6013194" y="0"/>
                </a:lnTo>
                <a:lnTo>
                  <a:pt x="6013194" y="1508760"/>
                </a:lnTo>
                <a:lnTo>
                  <a:pt x="4545474" y="1508760"/>
                </a:lnTo>
                <a:lnTo>
                  <a:pt x="4545474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0BF962F-4C6F-461E-86F2-C43F56CC9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0797" y="1690688"/>
            <a:ext cx="8711202" cy="5167312"/>
          </a:xfrm>
          <a:custGeom>
            <a:avLst/>
            <a:gdLst>
              <a:gd name="connsiteX0" fmla="*/ 0 w 8711202"/>
              <a:gd name="connsiteY0" fmla="*/ 0 h 5167312"/>
              <a:gd name="connsiteX1" fmla="*/ 7243482 w 8711202"/>
              <a:gd name="connsiteY1" fmla="*/ 0 h 5167312"/>
              <a:gd name="connsiteX2" fmla="*/ 8711202 w 8711202"/>
              <a:gd name="connsiteY2" fmla="*/ 0 h 5167312"/>
              <a:gd name="connsiteX3" fmla="*/ 8711202 w 8711202"/>
              <a:gd name="connsiteY3" fmla="*/ 5167312 h 5167312"/>
              <a:gd name="connsiteX4" fmla="*/ 7243482 w 8711202"/>
              <a:gd name="connsiteY4" fmla="*/ 5167312 h 5167312"/>
              <a:gd name="connsiteX5" fmla="*/ 221324 w 8711202"/>
              <a:gd name="connsiteY5" fmla="*/ 5167312 h 5167312"/>
              <a:gd name="connsiteX6" fmla="*/ 2615203 w 8711202"/>
              <a:gd name="connsiteY6" fmla="*/ 952 h 5167312"/>
              <a:gd name="connsiteX7" fmla="*/ 0 w 8711202"/>
              <a:gd name="connsiteY7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1202" h="5167312">
                <a:moveTo>
                  <a:pt x="0" y="0"/>
                </a:moveTo>
                <a:lnTo>
                  <a:pt x="7243482" y="0"/>
                </a:lnTo>
                <a:lnTo>
                  <a:pt x="8711202" y="0"/>
                </a:lnTo>
                <a:lnTo>
                  <a:pt x="8711202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E94A4F7-38E4-45EA-8E2E-CE1B5766B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5931454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3288"/>
            <a:ext cx="3603171" cy="3639684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Triose: C</a:t>
            </a:r>
            <a:r>
              <a:rPr lang="en-US" sz="2000" baseline="-25000">
                <a:solidFill>
                  <a:srgbClr val="FFFFFF"/>
                </a:solidFill>
              </a:rPr>
              <a:t>3</a:t>
            </a:r>
            <a:r>
              <a:rPr lang="en-US" sz="2000">
                <a:solidFill>
                  <a:srgbClr val="FFFFFF"/>
                </a:solidFill>
              </a:rPr>
              <a:t>H</a:t>
            </a:r>
            <a:r>
              <a:rPr lang="en-US" sz="2000" baseline="-25000">
                <a:solidFill>
                  <a:srgbClr val="FFFFFF"/>
                </a:solidFill>
              </a:rPr>
              <a:t>6</a:t>
            </a:r>
            <a:r>
              <a:rPr lang="en-US" sz="2000">
                <a:solidFill>
                  <a:srgbClr val="FFFFFF"/>
                </a:solidFill>
              </a:rPr>
              <a:t>O</a:t>
            </a:r>
            <a:r>
              <a:rPr lang="en-US" sz="2000" baseline="-25000">
                <a:solidFill>
                  <a:srgbClr val="FFFFFF"/>
                </a:solidFill>
              </a:rPr>
              <a:t>3</a:t>
            </a:r>
          </a:p>
          <a:p>
            <a:r>
              <a:rPr lang="en-US" sz="2000">
                <a:solidFill>
                  <a:srgbClr val="FFFFFF"/>
                </a:solidFill>
              </a:rPr>
              <a:t>Tetrose: C</a:t>
            </a:r>
            <a:r>
              <a:rPr lang="en-US" sz="2000" baseline="-25000">
                <a:solidFill>
                  <a:srgbClr val="FFFFFF"/>
                </a:solidFill>
              </a:rPr>
              <a:t>4</a:t>
            </a:r>
            <a:r>
              <a:rPr lang="en-US" sz="2000">
                <a:solidFill>
                  <a:srgbClr val="FFFFFF"/>
                </a:solidFill>
              </a:rPr>
              <a:t>H</a:t>
            </a:r>
            <a:r>
              <a:rPr lang="en-US" sz="2000" baseline="-25000">
                <a:solidFill>
                  <a:srgbClr val="FFFFFF"/>
                </a:solidFill>
              </a:rPr>
              <a:t>8</a:t>
            </a:r>
            <a:r>
              <a:rPr lang="en-US" sz="2000">
                <a:solidFill>
                  <a:srgbClr val="FFFFFF"/>
                </a:solidFill>
              </a:rPr>
              <a:t>O</a:t>
            </a:r>
            <a:r>
              <a:rPr lang="en-US" sz="2000" baseline="-25000">
                <a:solidFill>
                  <a:srgbClr val="FFFFFF"/>
                </a:solidFill>
              </a:rPr>
              <a:t>4</a:t>
            </a:r>
          </a:p>
          <a:p>
            <a:r>
              <a:rPr lang="en-US" sz="2000">
                <a:solidFill>
                  <a:srgbClr val="FFFFFF"/>
                </a:solidFill>
              </a:rPr>
              <a:t>Pentose: C</a:t>
            </a:r>
            <a:r>
              <a:rPr lang="en-US" sz="2000" baseline="-25000">
                <a:solidFill>
                  <a:srgbClr val="FFFFFF"/>
                </a:solidFill>
              </a:rPr>
              <a:t>5</a:t>
            </a:r>
            <a:r>
              <a:rPr lang="en-US" sz="2000">
                <a:solidFill>
                  <a:srgbClr val="FFFFFF"/>
                </a:solidFill>
              </a:rPr>
              <a:t>H</a:t>
            </a:r>
            <a:r>
              <a:rPr lang="en-US" sz="2000" baseline="-25000">
                <a:solidFill>
                  <a:srgbClr val="FFFFFF"/>
                </a:solidFill>
              </a:rPr>
              <a:t>10</a:t>
            </a:r>
            <a:r>
              <a:rPr lang="en-US" sz="2000">
                <a:solidFill>
                  <a:srgbClr val="FFFFFF"/>
                </a:solidFill>
              </a:rPr>
              <a:t>O</a:t>
            </a:r>
            <a:r>
              <a:rPr lang="en-US" sz="2000" baseline="-25000">
                <a:solidFill>
                  <a:srgbClr val="FFFFFF"/>
                </a:solidFill>
              </a:rPr>
              <a:t>5</a:t>
            </a:r>
          </a:p>
          <a:p>
            <a:r>
              <a:rPr lang="en-US" sz="2000">
                <a:solidFill>
                  <a:srgbClr val="FFFFFF"/>
                </a:solidFill>
              </a:rPr>
              <a:t>Hexose: C</a:t>
            </a:r>
            <a:r>
              <a:rPr lang="en-US" sz="2000" baseline="-25000">
                <a:solidFill>
                  <a:srgbClr val="FFFFFF"/>
                </a:solidFill>
              </a:rPr>
              <a:t>6</a:t>
            </a:r>
            <a:r>
              <a:rPr lang="en-US" sz="2000">
                <a:solidFill>
                  <a:srgbClr val="FFFFFF"/>
                </a:solidFill>
              </a:rPr>
              <a:t>H</a:t>
            </a:r>
            <a:r>
              <a:rPr lang="en-US" sz="2000" baseline="-25000">
                <a:solidFill>
                  <a:srgbClr val="FFFFFF"/>
                </a:solidFill>
              </a:rPr>
              <a:t>12</a:t>
            </a:r>
            <a:r>
              <a:rPr lang="en-US" sz="2000">
                <a:solidFill>
                  <a:srgbClr val="FFFFFF"/>
                </a:solidFill>
              </a:rPr>
              <a:t>O</a:t>
            </a:r>
            <a:r>
              <a:rPr lang="en-US" sz="2000" baseline="-25000">
                <a:solidFill>
                  <a:srgbClr val="FFFFFF"/>
                </a:solidFill>
              </a:rPr>
              <a:t>6</a:t>
            </a: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874358AD-7175-478D-BDA1-6D771C9B9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088" y="2326595"/>
            <a:ext cx="5170711" cy="3697058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3866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052D0E8-5725-42F1-BA8A-2E793289AB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693455" cy="1511306"/>
          </a:xfrm>
          <a:custGeom>
            <a:avLst/>
            <a:gdLst>
              <a:gd name="connsiteX0" fmla="*/ 2147981 w 6693455"/>
              <a:gd name="connsiteY0" fmla="*/ 0 h 1511306"/>
              <a:gd name="connsiteX1" fmla="*/ 6693455 w 6693455"/>
              <a:gd name="connsiteY1" fmla="*/ 0 h 1511306"/>
              <a:gd name="connsiteX2" fmla="*/ 5995838 w 6693455"/>
              <a:gd name="connsiteY2" fmla="*/ 1511301 h 1511306"/>
              <a:gd name="connsiteX3" fmla="*/ 2147982 w 6693455"/>
              <a:gd name="connsiteY3" fmla="*/ 1511301 h 1511306"/>
              <a:gd name="connsiteX4" fmla="*/ 2147982 w 6693455"/>
              <a:gd name="connsiteY4" fmla="*/ 1511304 h 1511306"/>
              <a:gd name="connsiteX5" fmla="*/ 680261 w 6693455"/>
              <a:gd name="connsiteY5" fmla="*/ 1511304 h 1511306"/>
              <a:gd name="connsiteX6" fmla="*/ 680261 w 6693455"/>
              <a:gd name="connsiteY6" fmla="*/ 1511306 h 1511306"/>
              <a:gd name="connsiteX7" fmla="*/ 0 w 6693455"/>
              <a:gd name="connsiteY7" fmla="*/ 1511306 h 1511306"/>
              <a:gd name="connsiteX8" fmla="*/ 0 w 6693455"/>
              <a:gd name="connsiteY8" fmla="*/ 2 h 1511306"/>
              <a:gd name="connsiteX9" fmla="*/ 680261 w 6693455"/>
              <a:gd name="connsiteY9" fmla="*/ 2 h 1511306"/>
              <a:gd name="connsiteX10" fmla="*/ 680261 w 6693455"/>
              <a:gd name="connsiteY10" fmla="*/ 2544 h 1511306"/>
              <a:gd name="connsiteX11" fmla="*/ 2147981 w 6693455"/>
              <a:gd name="connsiteY11" fmla="*/ 2544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693455" h="1511306">
                <a:moveTo>
                  <a:pt x="2147981" y="0"/>
                </a:moveTo>
                <a:lnTo>
                  <a:pt x="6693455" y="0"/>
                </a:lnTo>
                <a:lnTo>
                  <a:pt x="5995838" y="1511301"/>
                </a:lnTo>
                <a:lnTo>
                  <a:pt x="2147982" y="1511301"/>
                </a:lnTo>
                <a:lnTo>
                  <a:pt x="2147982" y="1511304"/>
                </a:lnTo>
                <a:lnTo>
                  <a:pt x="680261" y="1511304"/>
                </a:lnTo>
                <a:lnTo>
                  <a:pt x="680261" y="1511306"/>
                </a:lnTo>
                <a:lnTo>
                  <a:pt x="0" y="1511306"/>
                </a:lnTo>
                <a:lnTo>
                  <a:pt x="0" y="2"/>
                </a:lnTo>
                <a:lnTo>
                  <a:pt x="680261" y="2"/>
                </a:lnTo>
                <a:lnTo>
                  <a:pt x="680261" y="2544"/>
                </a:lnTo>
                <a:lnTo>
                  <a:pt x="2147981" y="2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00812" cy="1143000"/>
          </a:xfrm>
        </p:spPr>
        <p:txBody>
          <a:bodyPr>
            <a:normAutofit/>
          </a:bodyPr>
          <a:lstStyle/>
          <a:p>
            <a:r>
              <a:rPr lang="en-US" dirty="0"/>
              <a:t>Disaccharide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1C81BFC-A665-4DFF-AFE8-B85ACB3E0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5931454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6272"/>
            <a:ext cx="3339353" cy="3639312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Sucrose:</a:t>
            </a: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  <a:p>
            <a:r>
              <a:rPr lang="en-US" sz="2000">
                <a:solidFill>
                  <a:srgbClr val="FFFFFF"/>
                </a:solidFill>
              </a:rPr>
              <a:t>Maltose:</a:t>
            </a:r>
          </a:p>
          <a:p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9" name="Picture 8" descr="A close up of a clock&#10;&#10;Description automatically generated">
            <a:extLst>
              <a:ext uri="{FF2B5EF4-FFF2-40B4-BE49-F238E27FC236}">
                <a16:creationId xmlns:a16="http://schemas.microsoft.com/office/drawing/2014/main" id="{86DAA20E-7062-45F5-8744-DE4400E1A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637" y="678985"/>
            <a:ext cx="3728900" cy="2433108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2B64B63C-4C86-4872-B9C9-FB3164F41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474" y="3382476"/>
            <a:ext cx="3728900" cy="2433108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2778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052D0E8-5725-42F1-BA8A-2E793289AB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693455" cy="1511306"/>
          </a:xfrm>
          <a:custGeom>
            <a:avLst/>
            <a:gdLst>
              <a:gd name="connsiteX0" fmla="*/ 2147981 w 6693455"/>
              <a:gd name="connsiteY0" fmla="*/ 0 h 1511306"/>
              <a:gd name="connsiteX1" fmla="*/ 6693455 w 6693455"/>
              <a:gd name="connsiteY1" fmla="*/ 0 h 1511306"/>
              <a:gd name="connsiteX2" fmla="*/ 5995838 w 6693455"/>
              <a:gd name="connsiteY2" fmla="*/ 1511301 h 1511306"/>
              <a:gd name="connsiteX3" fmla="*/ 2147982 w 6693455"/>
              <a:gd name="connsiteY3" fmla="*/ 1511301 h 1511306"/>
              <a:gd name="connsiteX4" fmla="*/ 2147982 w 6693455"/>
              <a:gd name="connsiteY4" fmla="*/ 1511304 h 1511306"/>
              <a:gd name="connsiteX5" fmla="*/ 680261 w 6693455"/>
              <a:gd name="connsiteY5" fmla="*/ 1511304 h 1511306"/>
              <a:gd name="connsiteX6" fmla="*/ 680261 w 6693455"/>
              <a:gd name="connsiteY6" fmla="*/ 1511306 h 1511306"/>
              <a:gd name="connsiteX7" fmla="*/ 0 w 6693455"/>
              <a:gd name="connsiteY7" fmla="*/ 1511306 h 1511306"/>
              <a:gd name="connsiteX8" fmla="*/ 0 w 6693455"/>
              <a:gd name="connsiteY8" fmla="*/ 2 h 1511306"/>
              <a:gd name="connsiteX9" fmla="*/ 680261 w 6693455"/>
              <a:gd name="connsiteY9" fmla="*/ 2 h 1511306"/>
              <a:gd name="connsiteX10" fmla="*/ 680261 w 6693455"/>
              <a:gd name="connsiteY10" fmla="*/ 2544 h 1511306"/>
              <a:gd name="connsiteX11" fmla="*/ 2147981 w 6693455"/>
              <a:gd name="connsiteY11" fmla="*/ 2544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693455" h="1511306">
                <a:moveTo>
                  <a:pt x="2147981" y="0"/>
                </a:moveTo>
                <a:lnTo>
                  <a:pt x="6693455" y="0"/>
                </a:lnTo>
                <a:lnTo>
                  <a:pt x="5995838" y="1511301"/>
                </a:lnTo>
                <a:lnTo>
                  <a:pt x="2147982" y="1511301"/>
                </a:lnTo>
                <a:lnTo>
                  <a:pt x="2147982" y="1511304"/>
                </a:lnTo>
                <a:lnTo>
                  <a:pt x="680261" y="1511304"/>
                </a:lnTo>
                <a:lnTo>
                  <a:pt x="680261" y="1511306"/>
                </a:lnTo>
                <a:lnTo>
                  <a:pt x="0" y="1511306"/>
                </a:lnTo>
                <a:lnTo>
                  <a:pt x="0" y="2"/>
                </a:lnTo>
                <a:lnTo>
                  <a:pt x="680261" y="2"/>
                </a:lnTo>
                <a:lnTo>
                  <a:pt x="680261" y="2544"/>
                </a:lnTo>
                <a:lnTo>
                  <a:pt x="2147981" y="2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1C81BFC-A665-4DFF-AFE8-B85ACB3E0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5931454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6272"/>
            <a:ext cx="3339353" cy="3639312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Lactose:</a:t>
            </a: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  <a:p>
            <a:r>
              <a:rPr lang="en-US" sz="2000">
                <a:solidFill>
                  <a:srgbClr val="FFFFFF"/>
                </a:solidFill>
              </a:rPr>
              <a:t>Cellobiose:</a:t>
            </a:r>
          </a:p>
        </p:txBody>
      </p:sp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56288580-D9C2-42E0-A5FC-A3F4B87EE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465" y="678985"/>
            <a:ext cx="3743243" cy="2433108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pic>
        <p:nvPicPr>
          <p:cNvPr id="6" name="Picture 5" descr="A close up of a clock&#10;&#10;Description automatically generated">
            <a:extLst>
              <a:ext uri="{FF2B5EF4-FFF2-40B4-BE49-F238E27FC236}">
                <a16:creationId xmlns:a16="http://schemas.microsoft.com/office/drawing/2014/main" id="{7127C19B-A191-46EE-83A5-1170B860B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302" y="3382476"/>
            <a:ext cx="3743243" cy="2433108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06676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Polysaccharide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6684"/>
            <a:ext cx="8596668" cy="5161935"/>
          </a:xfrm>
        </p:spPr>
        <p:txBody>
          <a:bodyPr>
            <a:normAutofit/>
          </a:bodyPr>
          <a:lstStyle/>
          <a:p>
            <a:r>
              <a:rPr lang="en-US" sz="2000" dirty="0"/>
              <a:t>Cellulose: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Starch:</a:t>
            </a:r>
          </a:p>
        </p:txBody>
      </p:sp>
      <p:pic>
        <p:nvPicPr>
          <p:cNvPr id="7" name="Picture 6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7E58F746-5500-4D28-8419-01CA0ED64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130" y="1366684"/>
            <a:ext cx="3383573" cy="22069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69B2410-B22E-42F4-93BA-E4EB8092F7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130" y="4041457"/>
            <a:ext cx="3383573" cy="2206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5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124</TotalTime>
  <Words>1019</Words>
  <Application>Microsoft Office PowerPoint</Application>
  <PresentationFormat>Widescreen</PresentationFormat>
  <Paragraphs>247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Wingdings</vt:lpstr>
      <vt:lpstr>Office Theme</vt:lpstr>
      <vt:lpstr>THE HNSB. LTD. SCIENCE COLLEGE, HIMATNAGAR</vt:lpstr>
      <vt:lpstr>SYLLABUS</vt:lpstr>
      <vt:lpstr>Reference Books</vt:lpstr>
      <vt:lpstr>COs</vt:lpstr>
      <vt:lpstr>Definition of Carbohydrates</vt:lpstr>
      <vt:lpstr>Examples of carbohydrates:(Mono Saccharide)</vt:lpstr>
      <vt:lpstr>Disaccharide</vt:lpstr>
      <vt:lpstr>PowerPoint Presentation</vt:lpstr>
      <vt:lpstr>Polysaccharide</vt:lpstr>
      <vt:lpstr>PowerPoint Presentation</vt:lpstr>
      <vt:lpstr>Constitution of Cellulose: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S.F. of Cellulose</vt:lpstr>
      <vt:lpstr>PowerPoint Presentation</vt:lpstr>
      <vt:lpstr>Constitution of Starch</vt:lpstr>
      <vt:lpstr>PowerPoint Presentation</vt:lpstr>
      <vt:lpstr>Structure of Maltose</vt:lpstr>
      <vt:lpstr>PowerPoint Presentation</vt:lpstr>
      <vt:lpstr>Structure of maltose</vt:lpstr>
      <vt:lpstr>Structure of Starch</vt:lpstr>
      <vt:lpstr>PowerPoint Presentation</vt:lpstr>
      <vt:lpstr>Constitution of - Amylose</vt:lpstr>
      <vt:lpstr>PowerPoint Presentation</vt:lpstr>
      <vt:lpstr>Structure of - Amylose </vt:lpstr>
      <vt:lpstr>Constitution of ß- Amylose (Amylopectin)</vt:lpstr>
      <vt:lpstr>PowerPoint Presentation</vt:lpstr>
      <vt:lpstr>PowerPoint Presentation</vt:lpstr>
      <vt:lpstr>Structure of Amylopectin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HNSB. LTD. SCIENCE COLLEGE, HIMATNAGAR</dc:title>
  <dc:creator>avinash barot</dc:creator>
  <cp:lastModifiedBy>n</cp:lastModifiedBy>
  <cp:revision>9</cp:revision>
  <dcterms:created xsi:type="dcterms:W3CDTF">2020-01-04T08:46:20Z</dcterms:created>
  <dcterms:modified xsi:type="dcterms:W3CDTF">2023-01-17T06:23:24Z</dcterms:modified>
</cp:coreProperties>
</file>