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4" r:id="rId3"/>
    <p:sldMasterId id="2147483731" r:id="rId4"/>
  </p:sldMasterIdLst>
  <p:sldIdLst>
    <p:sldId id="256" r:id="rId5"/>
    <p:sldId id="257" r:id="rId6"/>
    <p:sldId id="258" r:id="rId7"/>
    <p:sldId id="259" r:id="rId8"/>
    <p:sldId id="260" r:id="rId9"/>
    <p:sldId id="262"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1031" autoAdjust="0"/>
  </p:normalViewPr>
  <p:slideViewPr>
    <p:cSldViewPr snapToGrid="0">
      <p:cViewPr varScale="1">
        <p:scale>
          <a:sx n="59" d="100"/>
          <a:sy n="59" d="100"/>
        </p:scale>
        <p:origin x="1134" y="60"/>
      </p:cViewPr>
      <p:guideLst/>
    </p:cSldViewPr>
  </p:slideViewPr>
  <p:notesTextViewPr>
    <p:cViewPr>
      <p:scale>
        <a:sx n="1" d="1"/>
        <a:sy n="1" d="1"/>
      </p:scale>
      <p:origin x="0" y="0"/>
    </p:cViewPr>
  </p:notesTextViewPr>
  <p:sorterViewPr>
    <p:cViewPr>
      <p:scale>
        <a:sx n="100" d="100"/>
        <a:sy n="100" d="100"/>
      </p:scale>
      <p:origin x="0" y="-18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83F6D-C65C-48D0-8B2F-4A4EF4141903}" type="doc">
      <dgm:prSet loTypeId="urn:microsoft.com/office/officeart/2005/8/layout/vList3" loCatId="list" qsTypeId="urn:microsoft.com/office/officeart/2005/8/quickstyle/simple1" qsCatId="simple" csTypeId="urn:microsoft.com/office/officeart/2005/8/colors/accent1_2" csCatId="accent1"/>
      <dgm:spPr/>
      <dgm:t>
        <a:bodyPr/>
        <a:lstStyle/>
        <a:p>
          <a:endParaRPr lang="en-IN"/>
        </a:p>
      </dgm:t>
    </dgm:pt>
    <dgm:pt modelId="{1DBF6B36-760E-4DBC-80EB-77C98A55E88C}">
      <dgm:prSet/>
      <dgm:spPr/>
      <dgm:t>
        <a:bodyPr/>
        <a:lstStyle/>
        <a:p>
          <a:r>
            <a:rPr lang="en-US" b="1" dirty="0" err="1"/>
            <a:t>M.Sc</a:t>
          </a:r>
          <a:r>
            <a:rPr lang="en-US" b="1" dirty="0"/>
            <a:t> SEM- 2  CHNN : 502    UNIT:  </a:t>
          </a:r>
          <a:endParaRPr lang="en-IN" dirty="0"/>
        </a:p>
      </dgm:t>
    </dgm:pt>
    <dgm:pt modelId="{DAF54E43-6F20-4085-9D86-C1FA3CFDB408}" type="parTrans" cxnId="{95D75486-7F08-442C-AA94-8D9E1EF18E4E}">
      <dgm:prSet/>
      <dgm:spPr/>
      <dgm:t>
        <a:bodyPr/>
        <a:lstStyle/>
        <a:p>
          <a:endParaRPr lang="en-IN"/>
        </a:p>
      </dgm:t>
    </dgm:pt>
    <dgm:pt modelId="{AAA1F7CB-4073-49A6-95F5-C501973AD595}" type="sibTrans" cxnId="{95D75486-7F08-442C-AA94-8D9E1EF18E4E}">
      <dgm:prSet/>
      <dgm:spPr/>
      <dgm:t>
        <a:bodyPr/>
        <a:lstStyle/>
        <a:p>
          <a:endParaRPr lang="en-IN"/>
        </a:p>
      </dgm:t>
    </dgm:pt>
    <dgm:pt modelId="{6E670399-464B-40E6-A1E1-09AA394982A3}">
      <dgm:prSet/>
      <dgm:spPr/>
      <dgm:t>
        <a:bodyPr/>
        <a:lstStyle/>
        <a:p>
          <a:r>
            <a:rPr lang="en-US" b="1"/>
            <a:t>AROMATIC ELECTROPHILIC SUBSTITUTION REACTIONS</a:t>
          </a:r>
          <a:endParaRPr lang="en-IN"/>
        </a:p>
      </dgm:t>
    </dgm:pt>
    <dgm:pt modelId="{4FB9BEF7-DACB-4582-8CA1-A6996D0FDB03}" type="parTrans" cxnId="{12B679BB-B6F5-4B2E-BA61-200075054BC3}">
      <dgm:prSet/>
      <dgm:spPr/>
      <dgm:t>
        <a:bodyPr/>
        <a:lstStyle/>
        <a:p>
          <a:endParaRPr lang="en-IN"/>
        </a:p>
      </dgm:t>
    </dgm:pt>
    <dgm:pt modelId="{B5A23639-C5BD-41DA-AB68-74FAD35C5C50}" type="sibTrans" cxnId="{12B679BB-B6F5-4B2E-BA61-200075054BC3}">
      <dgm:prSet/>
      <dgm:spPr/>
      <dgm:t>
        <a:bodyPr/>
        <a:lstStyle/>
        <a:p>
          <a:endParaRPr lang="en-IN"/>
        </a:p>
      </dgm:t>
    </dgm:pt>
    <dgm:pt modelId="{74D35EAF-544F-44C8-AFD4-3E85D10FED4F}">
      <dgm:prSet/>
      <dgm:spPr/>
      <dgm:t>
        <a:bodyPr/>
        <a:lstStyle/>
        <a:p>
          <a:r>
            <a:rPr lang="en-US" b="1"/>
            <a:t>Dr. Z.M.Gadhawala</a:t>
          </a:r>
          <a:endParaRPr lang="en-IN"/>
        </a:p>
      </dgm:t>
    </dgm:pt>
    <dgm:pt modelId="{5A5D0A12-14D7-4E59-A0B8-1071F86AAD11}" type="parTrans" cxnId="{BAC0D116-FA7C-42AB-9D35-1831192BDD1D}">
      <dgm:prSet/>
      <dgm:spPr/>
      <dgm:t>
        <a:bodyPr/>
        <a:lstStyle/>
        <a:p>
          <a:endParaRPr lang="en-IN"/>
        </a:p>
      </dgm:t>
    </dgm:pt>
    <dgm:pt modelId="{695E2E65-7AB4-4F19-A4CB-AD06BAD75251}" type="sibTrans" cxnId="{BAC0D116-FA7C-42AB-9D35-1831192BDD1D}">
      <dgm:prSet/>
      <dgm:spPr/>
      <dgm:t>
        <a:bodyPr/>
        <a:lstStyle/>
        <a:p>
          <a:endParaRPr lang="en-IN"/>
        </a:p>
      </dgm:t>
    </dgm:pt>
    <dgm:pt modelId="{7F829628-7F6D-4DAC-A3A0-A7885BBC1629}">
      <dgm:prSet/>
      <dgm:spPr/>
      <dgm:t>
        <a:bodyPr/>
        <a:lstStyle/>
        <a:p>
          <a:r>
            <a:rPr lang="en-US" b="1"/>
            <a:t>Associate Professor</a:t>
          </a:r>
          <a:endParaRPr lang="en-IN"/>
        </a:p>
      </dgm:t>
    </dgm:pt>
    <dgm:pt modelId="{3CA54A73-550C-4BE3-8F0D-446345270373}" type="parTrans" cxnId="{EC05023B-A060-45B2-806B-E195F15A9A30}">
      <dgm:prSet/>
      <dgm:spPr/>
      <dgm:t>
        <a:bodyPr/>
        <a:lstStyle/>
        <a:p>
          <a:endParaRPr lang="en-IN"/>
        </a:p>
      </dgm:t>
    </dgm:pt>
    <dgm:pt modelId="{1117BA80-2DBF-4E78-884F-B2B87C4BAB18}" type="sibTrans" cxnId="{EC05023B-A060-45B2-806B-E195F15A9A30}">
      <dgm:prSet/>
      <dgm:spPr/>
      <dgm:t>
        <a:bodyPr/>
        <a:lstStyle/>
        <a:p>
          <a:endParaRPr lang="en-IN"/>
        </a:p>
      </dgm:t>
    </dgm:pt>
    <dgm:pt modelId="{E5D838DD-2D0A-4F24-BDB9-4D724C408F76}">
      <dgm:prSet/>
      <dgm:spPr/>
      <dgm:t>
        <a:bodyPr/>
        <a:lstStyle/>
        <a:p>
          <a:r>
            <a:rPr lang="en-US" b="1"/>
            <a:t>M.Sc,Ph.D, FICCE</a:t>
          </a:r>
          <a:endParaRPr lang="en-IN"/>
        </a:p>
      </dgm:t>
    </dgm:pt>
    <dgm:pt modelId="{531D77DC-74D2-4EAA-A78F-538266B0CAF4}" type="parTrans" cxnId="{518DB722-B5A8-4BE4-91C3-740AC4B18E05}">
      <dgm:prSet/>
      <dgm:spPr/>
      <dgm:t>
        <a:bodyPr/>
        <a:lstStyle/>
        <a:p>
          <a:endParaRPr lang="en-IN"/>
        </a:p>
      </dgm:t>
    </dgm:pt>
    <dgm:pt modelId="{21D3A31A-3078-47CA-B5D6-B525A87B596F}" type="sibTrans" cxnId="{518DB722-B5A8-4BE4-91C3-740AC4B18E05}">
      <dgm:prSet/>
      <dgm:spPr/>
      <dgm:t>
        <a:bodyPr/>
        <a:lstStyle/>
        <a:p>
          <a:endParaRPr lang="en-IN"/>
        </a:p>
      </dgm:t>
    </dgm:pt>
    <dgm:pt modelId="{5449B452-C098-4558-816F-EE40BE55B635}" type="pres">
      <dgm:prSet presAssocID="{92083F6D-C65C-48D0-8B2F-4A4EF4141903}" presName="linearFlow" presStyleCnt="0">
        <dgm:presLayoutVars>
          <dgm:dir/>
          <dgm:resizeHandles val="exact"/>
        </dgm:presLayoutVars>
      </dgm:prSet>
      <dgm:spPr/>
    </dgm:pt>
    <dgm:pt modelId="{DF23E6B9-7FC0-4A36-AF14-FF68D74C9B2D}" type="pres">
      <dgm:prSet presAssocID="{1DBF6B36-760E-4DBC-80EB-77C98A55E88C}" presName="composite" presStyleCnt="0"/>
      <dgm:spPr/>
    </dgm:pt>
    <dgm:pt modelId="{3E43F5C7-2FD1-4EE4-8F93-C59D84EAB26D}" type="pres">
      <dgm:prSet presAssocID="{1DBF6B36-760E-4DBC-80EB-77C98A55E88C}" presName="imgShp" presStyleLbl="fgImgPlace1" presStyleIdx="0" presStyleCnt="5"/>
      <dgm:spPr/>
    </dgm:pt>
    <dgm:pt modelId="{52B09B44-37D4-4999-BF9D-F5AEDF9BE779}" type="pres">
      <dgm:prSet presAssocID="{1DBF6B36-760E-4DBC-80EB-77C98A55E88C}" presName="txShp" presStyleLbl="node1" presStyleIdx="0" presStyleCnt="5">
        <dgm:presLayoutVars>
          <dgm:bulletEnabled val="1"/>
        </dgm:presLayoutVars>
      </dgm:prSet>
      <dgm:spPr/>
    </dgm:pt>
    <dgm:pt modelId="{648DCD69-7E2D-49F9-9F87-E638E133134F}" type="pres">
      <dgm:prSet presAssocID="{AAA1F7CB-4073-49A6-95F5-C501973AD595}" presName="spacing" presStyleCnt="0"/>
      <dgm:spPr/>
    </dgm:pt>
    <dgm:pt modelId="{7D3A8C48-CCFE-44D9-9447-0D9274C6875E}" type="pres">
      <dgm:prSet presAssocID="{6E670399-464B-40E6-A1E1-09AA394982A3}" presName="composite" presStyleCnt="0"/>
      <dgm:spPr/>
    </dgm:pt>
    <dgm:pt modelId="{02D15A24-BBF5-4C73-B31A-1E364EC300B2}" type="pres">
      <dgm:prSet presAssocID="{6E670399-464B-40E6-A1E1-09AA394982A3}" presName="imgShp" presStyleLbl="fgImgPlace1" presStyleIdx="1" presStyleCnt="5"/>
      <dgm:spPr/>
    </dgm:pt>
    <dgm:pt modelId="{A9025117-88DD-4837-8FB5-59601DFF7D0D}" type="pres">
      <dgm:prSet presAssocID="{6E670399-464B-40E6-A1E1-09AA394982A3}" presName="txShp" presStyleLbl="node1" presStyleIdx="1" presStyleCnt="5">
        <dgm:presLayoutVars>
          <dgm:bulletEnabled val="1"/>
        </dgm:presLayoutVars>
      </dgm:prSet>
      <dgm:spPr/>
    </dgm:pt>
    <dgm:pt modelId="{8568B3C4-8884-4E07-B5FD-D2FE97F0BECC}" type="pres">
      <dgm:prSet presAssocID="{B5A23639-C5BD-41DA-AB68-74FAD35C5C50}" presName="spacing" presStyleCnt="0"/>
      <dgm:spPr/>
    </dgm:pt>
    <dgm:pt modelId="{C66B2E6D-AF9C-4673-9989-11043E6D0B4A}" type="pres">
      <dgm:prSet presAssocID="{74D35EAF-544F-44C8-AFD4-3E85D10FED4F}" presName="composite" presStyleCnt="0"/>
      <dgm:spPr/>
    </dgm:pt>
    <dgm:pt modelId="{8DA72716-8BA2-4CAE-B262-26E3FCE97D70}" type="pres">
      <dgm:prSet presAssocID="{74D35EAF-544F-44C8-AFD4-3E85D10FED4F}" presName="imgShp" presStyleLbl="fgImgPlace1" presStyleIdx="2" presStyleCnt="5"/>
      <dgm:spPr/>
    </dgm:pt>
    <dgm:pt modelId="{3310B322-CC94-492F-9AA0-D6A026238B83}" type="pres">
      <dgm:prSet presAssocID="{74D35EAF-544F-44C8-AFD4-3E85D10FED4F}" presName="txShp" presStyleLbl="node1" presStyleIdx="2" presStyleCnt="5" custLinFactNeighborX="-163" custLinFactNeighborY="-1526">
        <dgm:presLayoutVars>
          <dgm:bulletEnabled val="1"/>
        </dgm:presLayoutVars>
      </dgm:prSet>
      <dgm:spPr/>
    </dgm:pt>
    <dgm:pt modelId="{076F7687-D168-428A-B83A-62B52BB0F4B8}" type="pres">
      <dgm:prSet presAssocID="{695E2E65-7AB4-4F19-A4CB-AD06BAD75251}" presName="spacing" presStyleCnt="0"/>
      <dgm:spPr/>
    </dgm:pt>
    <dgm:pt modelId="{B193BAD5-6124-4A61-ABCA-91C16C225AA2}" type="pres">
      <dgm:prSet presAssocID="{7F829628-7F6D-4DAC-A3A0-A7885BBC1629}" presName="composite" presStyleCnt="0"/>
      <dgm:spPr/>
    </dgm:pt>
    <dgm:pt modelId="{AA846540-7566-45E4-B000-9CD788E8A748}" type="pres">
      <dgm:prSet presAssocID="{7F829628-7F6D-4DAC-A3A0-A7885BBC1629}" presName="imgShp" presStyleLbl="fgImgPlace1" presStyleIdx="3" presStyleCnt="5"/>
      <dgm:spPr/>
    </dgm:pt>
    <dgm:pt modelId="{DB745987-B4B3-411E-9FFD-40F4EE647A2A}" type="pres">
      <dgm:prSet presAssocID="{7F829628-7F6D-4DAC-A3A0-A7885BBC1629}" presName="txShp" presStyleLbl="node1" presStyleIdx="3" presStyleCnt="5">
        <dgm:presLayoutVars>
          <dgm:bulletEnabled val="1"/>
        </dgm:presLayoutVars>
      </dgm:prSet>
      <dgm:spPr/>
    </dgm:pt>
    <dgm:pt modelId="{87F42775-2128-4FA0-A344-DED7D4B84657}" type="pres">
      <dgm:prSet presAssocID="{1117BA80-2DBF-4E78-884F-B2B87C4BAB18}" presName="spacing" presStyleCnt="0"/>
      <dgm:spPr/>
    </dgm:pt>
    <dgm:pt modelId="{40FD483D-78EE-4F5E-AECA-5B19D7EA7332}" type="pres">
      <dgm:prSet presAssocID="{E5D838DD-2D0A-4F24-BDB9-4D724C408F76}" presName="composite" presStyleCnt="0"/>
      <dgm:spPr/>
    </dgm:pt>
    <dgm:pt modelId="{246E211B-799D-465D-BA5B-986B0F70E811}" type="pres">
      <dgm:prSet presAssocID="{E5D838DD-2D0A-4F24-BDB9-4D724C408F76}" presName="imgShp" presStyleLbl="fgImgPlace1" presStyleIdx="4" presStyleCnt="5"/>
      <dgm:spPr/>
    </dgm:pt>
    <dgm:pt modelId="{B8C67F45-C38D-42B4-8897-AC0B103EE853}" type="pres">
      <dgm:prSet presAssocID="{E5D838DD-2D0A-4F24-BDB9-4D724C408F76}" presName="txShp" presStyleLbl="node1" presStyleIdx="4" presStyleCnt="5">
        <dgm:presLayoutVars>
          <dgm:bulletEnabled val="1"/>
        </dgm:presLayoutVars>
      </dgm:prSet>
      <dgm:spPr/>
    </dgm:pt>
  </dgm:ptLst>
  <dgm:cxnLst>
    <dgm:cxn modelId="{5C636009-C723-46C0-89CE-6F7EE1943958}" type="presOf" srcId="{1DBF6B36-760E-4DBC-80EB-77C98A55E88C}" destId="{52B09B44-37D4-4999-BF9D-F5AEDF9BE779}" srcOrd="0" destOrd="0" presId="urn:microsoft.com/office/officeart/2005/8/layout/vList3"/>
    <dgm:cxn modelId="{BAC0D116-FA7C-42AB-9D35-1831192BDD1D}" srcId="{92083F6D-C65C-48D0-8B2F-4A4EF4141903}" destId="{74D35EAF-544F-44C8-AFD4-3E85D10FED4F}" srcOrd="2" destOrd="0" parTransId="{5A5D0A12-14D7-4E59-A0B8-1071F86AAD11}" sibTransId="{695E2E65-7AB4-4F19-A4CB-AD06BAD75251}"/>
    <dgm:cxn modelId="{2249001B-7193-4FF8-A772-91B859DAF222}" type="presOf" srcId="{92083F6D-C65C-48D0-8B2F-4A4EF4141903}" destId="{5449B452-C098-4558-816F-EE40BE55B635}" srcOrd="0" destOrd="0" presId="urn:microsoft.com/office/officeart/2005/8/layout/vList3"/>
    <dgm:cxn modelId="{518DB722-B5A8-4BE4-91C3-740AC4B18E05}" srcId="{92083F6D-C65C-48D0-8B2F-4A4EF4141903}" destId="{E5D838DD-2D0A-4F24-BDB9-4D724C408F76}" srcOrd="4" destOrd="0" parTransId="{531D77DC-74D2-4EAA-A78F-538266B0CAF4}" sibTransId="{21D3A31A-3078-47CA-B5D6-B525A87B596F}"/>
    <dgm:cxn modelId="{EC05023B-A060-45B2-806B-E195F15A9A30}" srcId="{92083F6D-C65C-48D0-8B2F-4A4EF4141903}" destId="{7F829628-7F6D-4DAC-A3A0-A7885BBC1629}" srcOrd="3" destOrd="0" parTransId="{3CA54A73-550C-4BE3-8F0D-446345270373}" sibTransId="{1117BA80-2DBF-4E78-884F-B2B87C4BAB18}"/>
    <dgm:cxn modelId="{B2CD7E5C-57A0-4B60-B09D-80BC39296449}" type="presOf" srcId="{7F829628-7F6D-4DAC-A3A0-A7885BBC1629}" destId="{DB745987-B4B3-411E-9FFD-40F4EE647A2A}" srcOrd="0" destOrd="0" presId="urn:microsoft.com/office/officeart/2005/8/layout/vList3"/>
    <dgm:cxn modelId="{76DC2667-73B4-4749-B01D-0870C0935973}" type="presOf" srcId="{74D35EAF-544F-44C8-AFD4-3E85D10FED4F}" destId="{3310B322-CC94-492F-9AA0-D6A026238B83}" srcOrd="0" destOrd="0" presId="urn:microsoft.com/office/officeart/2005/8/layout/vList3"/>
    <dgm:cxn modelId="{95D75486-7F08-442C-AA94-8D9E1EF18E4E}" srcId="{92083F6D-C65C-48D0-8B2F-4A4EF4141903}" destId="{1DBF6B36-760E-4DBC-80EB-77C98A55E88C}" srcOrd="0" destOrd="0" parTransId="{DAF54E43-6F20-4085-9D86-C1FA3CFDB408}" sibTransId="{AAA1F7CB-4073-49A6-95F5-C501973AD595}"/>
    <dgm:cxn modelId="{4964DAAC-88FB-4C2F-B8C2-232CC1421322}" type="presOf" srcId="{6E670399-464B-40E6-A1E1-09AA394982A3}" destId="{A9025117-88DD-4837-8FB5-59601DFF7D0D}" srcOrd="0" destOrd="0" presId="urn:microsoft.com/office/officeart/2005/8/layout/vList3"/>
    <dgm:cxn modelId="{12B679BB-B6F5-4B2E-BA61-200075054BC3}" srcId="{92083F6D-C65C-48D0-8B2F-4A4EF4141903}" destId="{6E670399-464B-40E6-A1E1-09AA394982A3}" srcOrd="1" destOrd="0" parTransId="{4FB9BEF7-DACB-4582-8CA1-A6996D0FDB03}" sibTransId="{B5A23639-C5BD-41DA-AB68-74FAD35C5C50}"/>
    <dgm:cxn modelId="{D4AC26D9-383D-4727-93D6-3F315FB29BB6}" type="presOf" srcId="{E5D838DD-2D0A-4F24-BDB9-4D724C408F76}" destId="{B8C67F45-C38D-42B4-8897-AC0B103EE853}" srcOrd="0" destOrd="0" presId="urn:microsoft.com/office/officeart/2005/8/layout/vList3"/>
    <dgm:cxn modelId="{FF10C9FD-5FB5-43D8-8572-E47B27148127}" type="presParOf" srcId="{5449B452-C098-4558-816F-EE40BE55B635}" destId="{DF23E6B9-7FC0-4A36-AF14-FF68D74C9B2D}" srcOrd="0" destOrd="0" presId="urn:microsoft.com/office/officeart/2005/8/layout/vList3"/>
    <dgm:cxn modelId="{16323E6F-5279-4BA1-8938-D2999802C6B3}" type="presParOf" srcId="{DF23E6B9-7FC0-4A36-AF14-FF68D74C9B2D}" destId="{3E43F5C7-2FD1-4EE4-8F93-C59D84EAB26D}" srcOrd="0" destOrd="0" presId="urn:microsoft.com/office/officeart/2005/8/layout/vList3"/>
    <dgm:cxn modelId="{23C4104B-E235-4D87-BA63-A08D14F1F1BD}" type="presParOf" srcId="{DF23E6B9-7FC0-4A36-AF14-FF68D74C9B2D}" destId="{52B09B44-37D4-4999-BF9D-F5AEDF9BE779}" srcOrd="1" destOrd="0" presId="urn:microsoft.com/office/officeart/2005/8/layout/vList3"/>
    <dgm:cxn modelId="{3F27C5F8-51DC-4682-8AB9-ACDAD7D84E76}" type="presParOf" srcId="{5449B452-C098-4558-816F-EE40BE55B635}" destId="{648DCD69-7E2D-49F9-9F87-E638E133134F}" srcOrd="1" destOrd="0" presId="urn:microsoft.com/office/officeart/2005/8/layout/vList3"/>
    <dgm:cxn modelId="{6D40A6DF-A371-45A8-A544-990CCD4FBE88}" type="presParOf" srcId="{5449B452-C098-4558-816F-EE40BE55B635}" destId="{7D3A8C48-CCFE-44D9-9447-0D9274C6875E}" srcOrd="2" destOrd="0" presId="urn:microsoft.com/office/officeart/2005/8/layout/vList3"/>
    <dgm:cxn modelId="{6137918D-DA45-4254-A5B8-49CE430BF767}" type="presParOf" srcId="{7D3A8C48-CCFE-44D9-9447-0D9274C6875E}" destId="{02D15A24-BBF5-4C73-B31A-1E364EC300B2}" srcOrd="0" destOrd="0" presId="urn:microsoft.com/office/officeart/2005/8/layout/vList3"/>
    <dgm:cxn modelId="{55F3D04A-4600-4D7C-8634-9FE030C1418E}" type="presParOf" srcId="{7D3A8C48-CCFE-44D9-9447-0D9274C6875E}" destId="{A9025117-88DD-4837-8FB5-59601DFF7D0D}" srcOrd="1" destOrd="0" presId="urn:microsoft.com/office/officeart/2005/8/layout/vList3"/>
    <dgm:cxn modelId="{4734257B-36A8-4B79-8277-0B4C6435DA71}" type="presParOf" srcId="{5449B452-C098-4558-816F-EE40BE55B635}" destId="{8568B3C4-8884-4E07-B5FD-D2FE97F0BECC}" srcOrd="3" destOrd="0" presId="urn:microsoft.com/office/officeart/2005/8/layout/vList3"/>
    <dgm:cxn modelId="{E64399E3-7183-43E1-89B7-77FC0E030B2F}" type="presParOf" srcId="{5449B452-C098-4558-816F-EE40BE55B635}" destId="{C66B2E6D-AF9C-4673-9989-11043E6D0B4A}" srcOrd="4" destOrd="0" presId="urn:microsoft.com/office/officeart/2005/8/layout/vList3"/>
    <dgm:cxn modelId="{B07CB645-7359-4C2C-97B5-7FD42FEBB97C}" type="presParOf" srcId="{C66B2E6D-AF9C-4673-9989-11043E6D0B4A}" destId="{8DA72716-8BA2-4CAE-B262-26E3FCE97D70}" srcOrd="0" destOrd="0" presId="urn:microsoft.com/office/officeart/2005/8/layout/vList3"/>
    <dgm:cxn modelId="{38875F6C-35EF-478D-ABF1-4F09BB7BC745}" type="presParOf" srcId="{C66B2E6D-AF9C-4673-9989-11043E6D0B4A}" destId="{3310B322-CC94-492F-9AA0-D6A026238B83}" srcOrd="1" destOrd="0" presId="urn:microsoft.com/office/officeart/2005/8/layout/vList3"/>
    <dgm:cxn modelId="{BA47DA7E-0C56-4654-9BB9-961DB737EFEE}" type="presParOf" srcId="{5449B452-C098-4558-816F-EE40BE55B635}" destId="{076F7687-D168-428A-B83A-62B52BB0F4B8}" srcOrd="5" destOrd="0" presId="urn:microsoft.com/office/officeart/2005/8/layout/vList3"/>
    <dgm:cxn modelId="{6E8DFD8E-3D60-414F-B03F-F70946CD172E}" type="presParOf" srcId="{5449B452-C098-4558-816F-EE40BE55B635}" destId="{B193BAD5-6124-4A61-ABCA-91C16C225AA2}" srcOrd="6" destOrd="0" presId="urn:microsoft.com/office/officeart/2005/8/layout/vList3"/>
    <dgm:cxn modelId="{1A6717BD-E11C-4371-8FFB-289B9FFDF9E1}" type="presParOf" srcId="{B193BAD5-6124-4A61-ABCA-91C16C225AA2}" destId="{AA846540-7566-45E4-B000-9CD788E8A748}" srcOrd="0" destOrd="0" presId="urn:microsoft.com/office/officeart/2005/8/layout/vList3"/>
    <dgm:cxn modelId="{EC5FE9E8-7FA4-4246-9848-36705DD44B3F}" type="presParOf" srcId="{B193BAD5-6124-4A61-ABCA-91C16C225AA2}" destId="{DB745987-B4B3-411E-9FFD-40F4EE647A2A}" srcOrd="1" destOrd="0" presId="urn:microsoft.com/office/officeart/2005/8/layout/vList3"/>
    <dgm:cxn modelId="{81492427-7755-47D9-B54B-38118933931B}" type="presParOf" srcId="{5449B452-C098-4558-816F-EE40BE55B635}" destId="{87F42775-2128-4FA0-A344-DED7D4B84657}" srcOrd="7" destOrd="0" presId="urn:microsoft.com/office/officeart/2005/8/layout/vList3"/>
    <dgm:cxn modelId="{DFC774EC-B9FF-4BDB-B20E-298F36D6FB47}" type="presParOf" srcId="{5449B452-C098-4558-816F-EE40BE55B635}" destId="{40FD483D-78EE-4F5E-AECA-5B19D7EA7332}" srcOrd="8" destOrd="0" presId="urn:microsoft.com/office/officeart/2005/8/layout/vList3"/>
    <dgm:cxn modelId="{7D9DBE8F-D5F9-4FC0-AA6B-122289F3B187}" type="presParOf" srcId="{40FD483D-78EE-4F5E-AECA-5B19D7EA7332}" destId="{246E211B-799D-465D-BA5B-986B0F70E811}" srcOrd="0" destOrd="0" presId="urn:microsoft.com/office/officeart/2005/8/layout/vList3"/>
    <dgm:cxn modelId="{7DAA74DE-989F-404B-9238-B2BBFDFA9B51}" type="presParOf" srcId="{40FD483D-78EE-4F5E-AECA-5B19D7EA7332}" destId="{B8C67F45-C38D-42B4-8897-AC0B103EE85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09B44-37D4-4999-BF9D-F5AEDF9BE779}">
      <dsp:nvSpPr>
        <dsp:cNvPr id="0" name=""/>
        <dsp:cNvSpPr/>
      </dsp:nvSpPr>
      <dsp:spPr>
        <a:xfrm rot="10800000">
          <a:off x="1930216" y="2063"/>
          <a:ext cx="6929063" cy="73970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M.Sc</a:t>
          </a:r>
          <a:r>
            <a:rPr lang="en-US" sz="2000" b="1" kern="1200" dirty="0"/>
            <a:t> SEM- 2  CHNN : 502    UNIT:  </a:t>
          </a:r>
          <a:endParaRPr lang="en-IN" sz="2000" kern="1200" dirty="0"/>
        </a:p>
      </dsp:txBody>
      <dsp:txXfrm rot="10800000">
        <a:off x="2115142" y="2063"/>
        <a:ext cx="6744137" cy="739703"/>
      </dsp:txXfrm>
    </dsp:sp>
    <dsp:sp modelId="{3E43F5C7-2FD1-4EE4-8F93-C59D84EAB26D}">
      <dsp:nvSpPr>
        <dsp:cNvPr id="0" name=""/>
        <dsp:cNvSpPr/>
      </dsp:nvSpPr>
      <dsp:spPr>
        <a:xfrm>
          <a:off x="1560364" y="2063"/>
          <a:ext cx="739703" cy="739703"/>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025117-88DD-4837-8FB5-59601DFF7D0D}">
      <dsp:nvSpPr>
        <dsp:cNvPr id="0" name=""/>
        <dsp:cNvSpPr/>
      </dsp:nvSpPr>
      <dsp:spPr>
        <a:xfrm rot="10800000">
          <a:off x="1930216" y="962573"/>
          <a:ext cx="6929063" cy="73970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t>AROMATIC ELECTROPHILIC SUBSTITUTION REACTIONS</a:t>
          </a:r>
          <a:endParaRPr lang="en-IN" sz="2000" kern="1200"/>
        </a:p>
      </dsp:txBody>
      <dsp:txXfrm rot="10800000">
        <a:off x="2115142" y="962573"/>
        <a:ext cx="6744137" cy="739703"/>
      </dsp:txXfrm>
    </dsp:sp>
    <dsp:sp modelId="{02D15A24-BBF5-4C73-B31A-1E364EC300B2}">
      <dsp:nvSpPr>
        <dsp:cNvPr id="0" name=""/>
        <dsp:cNvSpPr/>
      </dsp:nvSpPr>
      <dsp:spPr>
        <a:xfrm>
          <a:off x="1560364" y="962573"/>
          <a:ext cx="739703" cy="739703"/>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10B322-CC94-492F-9AA0-D6A026238B83}">
      <dsp:nvSpPr>
        <dsp:cNvPr id="0" name=""/>
        <dsp:cNvSpPr/>
      </dsp:nvSpPr>
      <dsp:spPr>
        <a:xfrm rot="10800000">
          <a:off x="1918921" y="1911796"/>
          <a:ext cx="6929063" cy="73970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t>Dr. Z.M.Gadhawala</a:t>
          </a:r>
          <a:endParaRPr lang="en-IN" sz="2000" kern="1200"/>
        </a:p>
      </dsp:txBody>
      <dsp:txXfrm rot="10800000">
        <a:off x="2103847" y="1911796"/>
        <a:ext cx="6744137" cy="739703"/>
      </dsp:txXfrm>
    </dsp:sp>
    <dsp:sp modelId="{8DA72716-8BA2-4CAE-B262-26E3FCE97D70}">
      <dsp:nvSpPr>
        <dsp:cNvPr id="0" name=""/>
        <dsp:cNvSpPr/>
      </dsp:nvSpPr>
      <dsp:spPr>
        <a:xfrm>
          <a:off x="1560364" y="1923083"/>
          <a:ext cx="739703" cy="739703"/>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45987-B4B3-411E-9FFD-40F4EE647A2A}">
      <dsp:nvSpPr>
        <dsp:cNvPr id="0" name=""/>
        <dsp:cNvSpPr/>
      </dsp:nvSpPr>
      <dsp:spPr>
        <a:xfrm rot="10800000">
          <a:off x="1930216" y="2883593"/>
          <a:ext cx="6929063" cy="73970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t>Associate Professor</a:t>
          </a:r>
          <a:endParaRPr lang="en-IN" sz="2000" kern="1200"/>
        </a:p>
      </dsp:txBody>
      <dsp:txXfrm rot="10800000">
        <a:off x="2115142" y="2883593"/>
        <a:ext cx="6744137" cy="739703"/>
      </dsp:txXfrm>
    </dsp:sp>
    <dsp:sp modelId="{AA846540-7566-45E4-B000-9CD788E8A748}">
      <dsp:nvSpPr>
        <dsp:cNvPr id="0" name=""/>
        <dsp:cNvSpPr/>
      </dsp:nvSpPr>
      <dsp:spPr>
        <a:xfrm>
          <a:off x="1560364" y="2883593"/>
          <a:ext cx="739703" cy="739703"/>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67F45-C38D-42B4-8897-AC0B103EE853}">
      <dsp:nvSpPr>
        <dsp:cNvPr id="0" name=""/>
        <dsp:cNvSpPr/>
      </dsp:nvSpPr>
      <dsp:spPr>
        <a:xfrm rot="10800000">
          <a:off x="1930216" y="3844104"/>
          <a:ext cx="6929063" cy="739703"/>
        </a:xfrm>
        <a:prstGeom prst="homePlat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189"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t>M.Sc,Ph.D, FICCE</a:t>
          </a:r>
          <a:endParaRPr lang="en-IN" sz="2000" kern="1200"/>
        </a:p>
      </dsp:txBody>
      <dsp:txXfrm rot="10800000">
        <a:off x="2115142" y="3844104"/>
        <a:ext cx="6744137" cy="739703"/>
      </dsp:txXfrm>
    </dsp:sp>
    <dsp:sp modelId="{246E211B-799D-465D-BA5B-986B0F70E811}">
      <dsp:nvSpPr>
        <dsp:cNvPr id="0" name=""/>
        <dsp:cNvSpPr/>
      </dsp:nvSpPr>
      <dsp:spPr>
        <a:xfrm>
          <a:off x="1560364" y="3844104"/>
          <a:ext cx="739703" cy="739703"/>
        </a:xfrm>
        <a:prstGeom prst="ellipse">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a:xfrm>
            <a:off x="5332412" y="5883275"/>
            <a:ext cx="4324044" cy="365125"/>
          </a:xfrm>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604925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82406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600863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29385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833411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50774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50994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99132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56041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a:xfrm>
            <a:off x="3962399" y="5870575"/>
            <a:ext cx="4893958" cy="377825"/>
          </a:xfrm>
        </p:spPr>
        <p:txBody>
          <a:bodyPr/>
          <a:lstStyle/>
          <a:p>
            <a:endParaRPr lang="en-IN" dirty="0"/>
          </a:p>
        </p:txBody>
      </p:sp>
      <p:sp>
        <p:nvSpPr>
          <p:cNvPr id="6" name="Slide Number Placeholder 5"/>
          <p:cNvSpPr>
            <a:spLocks noGrp="1"/>
          </p:cNvSpPr>
          <p:nvPr>
            <p:ph type="sldNum" sz="quarter" idx="12"/>
          </p:nvPr>
        </p:nvSpPr>
        <p:spPr>
          <a:xfrm>
            <a:off x="10608958" y="5870575"/>
            <a:ext cx="551167" cy="3778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08052699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63963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0951856" y="5867131"/>
            <a:ext cx="5511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542495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903567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4228979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37137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660204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515525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706012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607521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575510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701388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428973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762346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846960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614146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440094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170167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216945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426531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492305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970439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03909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9870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86688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39391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825863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37624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5542586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343452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9F32272-D6B4-4AE0-8A36-19567B386EC7}" type="slidenum">
              <a:rPr lang="en-IN" smtClean="0"/>
              <a:t>‹#›</a:t>
            </a:fld>
            <a:endParaRPr lang="en-IN"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794596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277369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F32272-D6B4-4AE0-8A36-19567B386EC7}" type="slidenum">
              <a:rPr lang="en-IN" smtClean="0"/>
              <a:t>‹#›</a:t>
            </a:fld>
            <a:endParaRPr lang="en-IN"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0299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4294522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82949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876642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840459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1829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40122124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590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833782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986011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993298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dirty="0"/>
          </a:p>
        </p:txBody>
      </p:sp>
      <p:sp>
        <p:nvSpPr>
          <p:cNvPr id="9" name="Slide Number Placeholder 8"/>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842723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9F32272-D6B4-4AE0-8A36-19567B386EC7}" type="slidenum">
              <a:rPr lang="en-IN" smtClean="0"/>
              <a:t>‹#›</a:t>
            </a:fld>
            <a:endParaRPr lang="en-IN" dirty="0"/>
          </a:p>
        </p:txBody>
      </p:sp>
    </p:spTree>
    <p:extLst>
      <p:ext uri="{BB962C8B-B14F-4D97-AF65-F5344CB8AC3E}">
        <p14:creationId xmlns:p14="http://schemas.microsoft.com/office/powerpoint/2010/main" val="2613666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62866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2557202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3914936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4038898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85621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91300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899E6A-BA59-4E64-97D3-CF5A24C60A9E}" type="datetimeFigureOut">
              <a:rPr lang="en-IN" smtClean="0"/>
              <a:t>18-03-2022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9F32272-D6B4-4AE0-8A36-19567B386EC7}" type="slidenum">
              <a:rPr lang="en-IN" smtClean="0"/>
              <a:t>‹#›</a:t>
            </a:fld>
            <a:endParaRPr lang="en-IN" dirty="0"/>
          </a:p>
        </p:txBody>
      </p:sp>
    </p:spTree>
    <p:extLst>
      <p:ext uri="{BB962C8B-B14F-4D97-AF65-F5344CB8AC3E}">
        <p14:creationId xmlns:p14="http://schemas.microsoft.com/office/powerpoint/2010/main" val="1988335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4.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899E6A-BA59-4E64-97D3-CF5A24C60A9E}" type="datetimeFigureOut">
              <a:rPr lang="en-IN" smtClean="0"/>
              <a:t>18-03-2022</a:t>
            </a:fld>
            <a:endParaRPr lang="en-IN"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F32272-D6B4-4AE0-8A36-19567B386EC7}" type="slidenum">
              <a:rPr lang="en-IN" smtClean="0"/>
              <a:t>‹#›</a:t>
            </a:fld>
            <a:endParaRPr lang="en-IN" dirty="0"/>
          </a:p>
        </p:txBody>
      </p:sp>
    </p:spTree>
    <p:extLst>
      <p:ext uri="{BB962C8B-B14F-4D97-AF65-F5344CB8AC3E}">
        <p14:creationId xmlns:p14="http://schemas.microsoft.com/office/powerpoint/2010/main" val="1105808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899E6A-BA59-4E64-97D3-CF5A24C60A9E}" type="datetimeFigureOut">
              <a:rPr lang="en-IN" smtClean="0"/>
              <a:t>18-03-2022</a:t>
            </a:fld>
            <a:endParaRPr lang="en-IN"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F32272-D6B4-4AE0-8A36-19567B386EC7}" type="slidenum">
              <a:rPr lang="en-IN" smtClean="0"/>
              <a:t>‹#›</a:t>
            </a:fld>
            <a:endParaRPr lang="en-IN" dirty="0"/>
          </a:p>
        </p:txBody>
      </p:sp>
    </p:spTree>
    <p:extLst>
      <p:ext uri="{BB962C8B-B14F-4D97-AF65-F5344CB8AC3E}">
        <p14:creationId xmlns:p14="http://schemas.microsoft.com/office/powerpoint/2010/main" val="157784576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4899E6A-BA59-4E64-97D3-CF5A24C60A9E}" type="datetimeFigureOut">
              <a:rPr lang="en-IN" smtClean="0"/>
              <a:t>18-03-2022</a:t>
            </a:fld>
            <a:endParaRPr lang="en-IN"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9F32272-D6B4-4AE0-8A36-19567B386EC7}" type="slidenum">
              <a:rPr lang="en-IN" smtClean="0"/>
              <a:t>‹#›</a:t>
            </a:fld>
            <a:endParaRPr lang="en-IN" dirty="0"/>
          </a:p>
        </p:txBody>
      </p:sp>
    </p:spTree>
    <p:extLst>
      <p:ext uri="{BB962C8B-B14F-4D97-AF65-F5344CB8AC3E}">
        <p14:creationId xmlns:p14="http://schemas.microsoft.com/office/powerpoint/2010/main" val="26855335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4899E6A-BA59-4E64-97D3-CF5A24C60A9E}" type="datetimeFigureOut">
              <a:rPr lang="en-IN" smtClean="0"/>
              <a:t>18-03-2022</a:t>
            </a:fld>
            <a:endParaRPr lang="en-IN"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9F32272-D6B4-4AE0-8A36-19567B386EC7}" type="slidenum">
              <a:rPr lang="en-IN" smtClean="0"/>
              <a:t>‹#›</a:t>
            </a:fld>
            <a:endParaRPr lang="en-IN"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95028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youtu.be/UiHST_N22j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6.xml"/><Relationship Id="rId4" Type="http://schemas.openxmlformats.org/officeDocument/2006/relationships/hyperlink" Target="https://youtu.be/w0CFe8Fg1o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6.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ffKpE_XazRQ"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fZyBY6VzAXE"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Aromatic_sulfonation" TargetMode="External"/><Relationship Id="rId3" Type="http://schemas.openxmlformats.org/officeDocument/2006/relationships/hyperlink" Target="https://en.wikipedia.org/wiki/Organic_reaction" TargetMode="External"/><Relationship Id="rId7" Type="http://schemas.openxmlformats.org/officeDocument/2006/relationships/hyperlink" Target="https://en.wikipedia.org/wiki/Aromatic_halogenatio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en.wikipedia.org/wiki/Aromatic_nitration" TargetMode="External"/><Relationship Id="rId5" Type="http://schemas.openxmlformats.org/officeDocument/2006/relationships/hyperlink" Target="https://en.wikipedia.org/wiki/Electrophile" TargetMode="External"/><Relationship Id="rId4" Type="http://schemas.openxmlformats.org/officeDocument/2006/relationships/hyperlink" Target="https://en.wikipedia.org/wiki/Aromatic_ring" TargetMode="External"/><Relationship Id="rId9" Type="http://schemas.openxmlformats.org/officeDocument/2006/relationships/hyperlink" Target="https://en.wikipedia.org/wiki/Friedel%E2%80%93Crafts_reac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mY8o-Ew-GZ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DuuyEbxWCkw"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FA28F2-A3C8-4719-92C9-313C3904D4A9}"/>
              </a:ext>
            </a:extLst>
          </p:cNvPr>
          <p:cNvGraphicFramePr/>
          <p:nvPr>
            <p:extLst>
              <p:ext uri="{D42A27DB-BD31-4B8C-83A1-F6EECF244321}">
                <p14:modId xmlns:p14="http://schemas.microsoft.com/office/powerpoint/2010/main" val="2194950564"/>
              </p:ext>
            </p:extLst>
          </p:nvPr>
        </p:nvGraphicFramePr>
        <p:xfrm>
          <a:off x="2404534" y="431548"/>
          <a:ext cx="10419644" cy="4585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518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F42301-443E-403B-B815-491C68A67693}"/>
              </a:ext>
            </a:extLst>
          </p:cNvPr>
          <p:cNvPicPr>
            <a:picLocks noChangeAspect="1"/>
          </p:cNvPicPr>
          <p:nvPr/>
        </p:nvPicPr>
        <p:blipFill>
          <a:blip r:embed="rId2"/>
          <a:stretch>
            <a:fillRect/>
          </a:stretch>
        </p:blipFill>
        <p:spPr>
          <a:xfrm>
            <a:off x="1456267" y="1174045"/>
            <a:ext cx="10035822" cy="4730044"/>
          </a:xfrm>
          <a:prstGeom prst="rect">
            <a:avLst/>
          </a:prstGeom>
        </p:spPr>
      </p:pic>
      <p:sp>
        <p:nvSpPr>
          <p:cNvPr id="6" name="Arrow: Right 5">
            <a:extLst>
              <a:ext uri="{FF2B5EF4-FFF2-40B4-BE49-F238E27FC236}">
                <a16:creationId xmlns:a16="http://schemas.microsoft.com/office/drawing/2014/main" id="{174E4288-BD99-4076-8A52-FA7FC6D57F72}"/>
              </a:ext>
            </a:extLst>
          </p:cNvPr>
          <p:cNvSpPr/>
          <p:nvPr/>
        </p:nvSpPr>
        <p:spPr>
          <a:xfrm>
            <a:off x="4820356" y="152399"/>
            <a:ext cx="3589866" cy="801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Chlorination of Benzene</a:t>
            </a:r>
            <a:endParaRPr lang="en-IN" sz="2400" b="1" dirty="0"/>
          </a:p>
        </p:txBody>
      </p:sp>
    </p:spTree>
    <p:extLst>
      <p:ext uri="{BB962C8B-B14F-4D97-AF65-F5344CB8AC3E}">
        <p14:creationId xmlns:p14="http://schemas.microsoft.com/office/powerpoint/2010/main" val="60488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957393-1392-4AEC-9DD3-11AE4674BBD6}"/>
              </a:ext>
            </a:extLst>
          </p:cNvPr>
          <p:cNvPicPr>
            <a:picLocks noChangeAspect="1"/>
          </p:cNvPicPr>
          <p:nvPr/>
        </p:nvPicPr>
        <p:blipFill>
          <a:blip r:embed="rId2"/>
          <a:stretch>
            <a:fillRect/>
          </a:stretch>
        </p:blipFill>
        <p:spPr>
          <a:xfrm>
            <a:off x="1614311" y="1219171"/>
            <a:ext cx="7958667" cy="2209830"/>
          </a:xfrm>
          <a:prstGeom prst="rect">
            <a:avLst/>
          </a:prstGeom>
        </p:spPr>
      </p:pic>
      <p:pic>
        <p:nvPicPr>
          <p:cNvPr id="7" name="Picture 6">
            <a:extLst>
              <a:ext uri="{FF2B5EF4-FFF2-40B4-BE49-F238E27FC236}">
                <a16:creationId xmlns:a16="http://schemas.microsoft.com/office/drawing/2014/main" id="{5BBD8EC5-C5EE-4610-983D-55CE205D22D9}"/>
              </a:ext>
            </a:extLst>
          </p:cNvPr>
          <p:cNvPicPr>
            <a:picLocks noChangeAspect="1"/>
          </p:cNvPicPr>
          <p:nvPr/>
        </p:nvPicPr>
        <p:blipFill>
          <a:blip r:embed="rId3"/>
          <a:stretch>
            <a:fillRect/>
          </a:stretch>
        </p:blipFill>
        <p:spPr>
          <a:xfrm>
            <a:off x="1671422" y="3429000"/>
            <a:ext cx="7088756" cy="2753109"/>
          </a:xfrm>
          <a:prstGeom prst="rect">
            <a:avLst/>
          </a:prstGeom>
        </p:spPr>
      </p:pic>
      <p:sp>
        <p:nvSpPr>
          <p:cNvPr id="8" name="Rectangle: Rounded Corners 7">
            <a:extLst>
              <a:ext uri="{FF2B5EF4-FFF2-40B4-BE49-F238E27FC236}">
                <a16:creationId xmlns:a16="http://schemas.microsoft.com/office/drawing/2014/main" id="{61946F4C-3BC5-4CE7-8C7D-B05972F018A1}"/>
              </a:ext>
            </a:extLst>
          </p:cNvPr>
          <p:cNvSpPr/>
          <p:nvPr/>
        </p:nvSpPr>
        <p:spPr>
          <a:xfrm>
            <a:off x="3612444" y="262480"/>
            <a:ext cx="5147734" cy="7620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Friedel Crafts Alkylation and Acylation of Benzene</a:t>
            </a:r>
            <a:endParaRPr lang="en-IN" sz="2400" b="1" dirty="0"/>
          </a:p>
        </p:txBody>
      </p:sp>
      <p:sp>
        <p:nvSpPr>
          <p:cNvPr id="2" name="TextBox 1">
            <a:extLst>
              <a:ext uri="{FF2B5EF4-FFF2-40B4-BE49-F238E27FC236}">
                <a16:creationId xmlns:a16="http://schemas.microsoft.com/office/drawing/2014/main" id="{91B09B14-BCD5-476B-BD26-FCB0D8A6D336}"/>
              </a:ext>
            </a:extLst>
          </p:cNvPr>
          <p:cNvSpPr txBox="1"/>
          <p:nvPr/>
        </p:nvSpPr>
        <p:spPr>
          <a:xfrm>
            <a:off x="8817289" y="4627418"/>
            <a:ext cx="3374711" cy="369332"/>
          </a:xfrm>
          <a:prstGeom prst="rect">
            <a:avLst/>
          </a:prstGeom>
          <a:noFill/>
        </p:spPr>
        <p:txBody>
          <a:bodyPr wrap="square" rtlCol="0">
            <a:spAutoFit/>
          </a:bodyPr>
          <a:lstStyle/>
          <a:p>
            <a:r>
              <a:rPr lang="en-IN" dirty="0">
                <a:hlinkClick r:id="rId4"/>
              </a:rPr>
              <a:t>https://youtu.be/UiHST_N22j4</a:t>
            </a:r>
            <a:endParaRPr lang="en-IN" dirty="0"/>
          </a:p>
        </p:txBody>
      </p:sp>
    </p:spTree>
    <p:extLst>
      <p:ext uri="{BB962C8B-B14F-4D97-AF65-F5344CB8AC3E}">
        <p14:creationId xmlns:p14="http://schemas.microsoft.com/office/powerpoint/2010/main" val="264172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071B64-BF74-457D-ADD5-0F410B896F71}"/>
              </a:ext>
            </a:extLst>
          </p:cNvPr>
          <p:cNvPicPr>
            <a:picLocks noChangeAspect="1"/>
          </p:cNvPicPr>
          <p:nvPr/>
        </p:nvPicPr>
        <p:blipFill>
          <a:blip r:embed="rId2"/>
          <a:stretch>
            <a:fillRect/>
          </a:stretch>
        </p:blipFill>
        <p:spPr>
          <a:xfrm>
            <a:off x="1528125" y="856891"/>
            <a:ext cx="10220530" cy="5144218"/>
          </a:xfrm>
          <a:prstGeom prst="rect">
            <a:avLst/>
          </a:prstGeom>
        </p:spPr>
      </p:pic>
    </p:spTree>
    <p:extLst>
      <p:ext uri="{BB962C8B-B14F-4D97-AF65-F5344CB8AC3E}">
        <p14:creationId xmlns:p14="http://schemas.microsoft.com/office/powerpoint/2010/main" val="3337197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1E3205-2E60-4DC5-994A-F6DAF65C954D}"/>
              </a:ext>
            </a:extLst>
          </p:cNvPr>
          <p:cNvPicPr>
            <a:picLocks noChangeAspect="1"/>
          </p:cNvPicPr>
          <p:nvPr/>
        </p:nvPicPr>
        <p:blipFill>
          <a:blip r:embed="rId2"/>
          <a:stretch>
            <a:fillRect/>
          </a:stretch>
        </p:blipFill>
        <p:spPr>
          <a:xfrm>
            <a:off x="1532888" y="894996"/>
            <a:ext cx="10146494" cy="5068007"/>
          </a:xfrm>
          <a:prstGeom prst="rect">
            <a:avLst/>
          </a:prstGeom>
        </p:spPr>
      </p:pic>
    </p:spTree>
    <p:extLst>
      <p:ext uri="{BB962C8B-B14F-4D97-AF65-F5344CB8AC3E}">
        <p14:creationId xmlns:p14="http://schemas.microsoft.com/office/powerpoint/2010/main" val="278153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7189E9-9F2F-4986-89AF-A95C6106CA5E}"/>
              </a:ext>
            </a:extLst>
          </p:cNvPr>
          <p:cNvPicPr>
            <a:picLocks noChangeAspect="1"/>
          </p:cNvPicPr>
          <p:nvPr/>
        </p:nvPicPr>
        <p:blipFill>
          <a:blip r:embed="rId2"/>
          <a:stretch>
            <a:fillRect/>
          </a:stretch>
        </p:blipFill>
        <p:spPr>
          <a:xfrm>
            <a:off x="1537651" y="885470"/>
            <a:ext cx="10141731" cy="5087060"/>
          </a:xfrm>
          <a:prstGeom prst="rect">
            <a:avLst/>
          </a:prstGeom>
        </p:spPr>
      </p:pic>
    </p:spTree>
    <p:extLst>
      <p:ext uri="{BB962C8B-B14F-4D97-AF65-F5344CB8AC3E}">
        <p14:creationId xmlns:p14="http://schemas.microsoft.com/office/powerpoint/2010/main" val="401359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6174CC-6BEA-4AE2-A061-33EFC55EFB5C}"/>
              </a:ext>
            </a:extLst>
          </p:cNvPr>
          <p:cNvPicPr>
            <a:picLocks noChangeAspect="1"/>
          </p:cNvPicPr>
          <p:nvPr/>
        </p:nvPicPr>
        <p:blipFill>
          <a:blip r:embed="rId2"/>
          <a:stretch>
            <a:fillRect/>
          </a:stretch>
        </p:blipFill>
        <p:spPr>
          <a:xfrm>
            <a:off x="1608934" y="138545"/>
            <a:ext cx="9905733" cy="2971800"/>
          </a:xfrm>
          <a:prstGeom prst="rect">
            <a:avLst/>
          </a:prstGeom>
        </p:spPr>
      </p:pic>
      <p:pic>
        <p:nvPicPr>
          <p:cNvPr id="7" name="Picture 6">
            <a:extLst>
              <a:ext uri="{FF2B5EF4-FFF2-40B4-BE49-F238E27FC236}">
                <a16:creationId xmlns:a16="http://schemas.microsoft.com/office/drawing/2014/main" id="{69F968CD-A07B-4FDD-93B2-A10C9C50903A}"/>
              </a:ext>
            </a:extLst>
          </p:cNvPr>
          <p:cNvPicPr>
            <a:picLocks noChangeAspect="1"/>
          </p:cNvPicPr>
          <p:nvPr/>
        </p:nvPicPr>
        <p:blipFill>
          <a:blip r:embed="rId3"/>
          <a:stretch>
            <a:fillRect/>
          </a:stretch>
        </p:blipFill>
        <p:spPr>
          <a:xfrm>
            <a:off x="1608934" y="3110345"/>
            <a:ext cx="9905733" cy="2736273"/>
          </a:xfrm>
          <a:prstGeom prst="rect">
            <a:avLst/>
          </a:prstGeom>
        </p:spPr>
      </p:pic>
      <p:sp>
        <p:nvSpPr>
          <p:cNvPr id="2" name="TextBox 1">
            <a:extLst>
              <a:ext uri="{FF2B5EF4-FFF2-40B4-BE49-F238E27FC236}">
                <a16:creationId xmlns:a16="http://schemas.microsoft.com/office/drawing/2014/main" id="{C6FD7A7A-CF35-40E7-9BA3-2ADF4A2CDE3F}"/>
              </a:ext>
            </a:extLst>
          </p:cNvPr>
          <p:cNvSpPr txBox="1"/>
          <p:nvPr/>
        </p:nvSpPr>
        <p:spPr>
          <a:xfrm>
            <a:off x="2715491" y="6082145"/>
            <a:ext cx="8409709" cy="646331"/>
          </a:xfrm>
          <a:prstGeom prst="rect">
            <a:avLst/>
          </a:prstGeom>
          <a:noFill/>
        </p:spPr>
        <p:txBody>
          <a:bodyPr wrap="square" rtlCol="0">
            <a:spAutoFit/>
          </a:bodyPr>
          <a:lstStyle/>
          <a:p>
            <a:r>
              <a:rPr lang="en-IN" sz="3600" b="1" dirty="0">
                <a:solidFill>
                  <a:srgbClr val="0070C0"/>
                </a:solidFill>
                <a:hlinkClick r:id="rId4">
                  <a:extLst>
                    <a:ext uri="{A12FA001-AC4F-418D-AE19-62706E023703}">
                      <ahyp:hlinkClr xmlns:ahyp="http://schemas.microsoft.com/office/drawing/2018/hyperlinkcolor" val="tx"/>
                    </a:ext>
                  </a:extLst>
                </a:hlinkClick>
              </a:rPr>
              <a:t>https://youtu.be/w0CFe8Fg1o8</a:t>
            </a:r>
            <a:endParaRPr lang="en-IN" sz="3600" b="1" dirty="0">
              <a:solidFill>
                <a:srgbClr val="0070C0"/>
              </a:solidFill>
            </a:endParaRPr>
          </a:p>
        </p:txBody>
      </p:sp>
    </p:spTree>
    <p:extLst>
      <p:ext uri="{BB962C8B-B14F-4D97-AF65-F5344CB8AC3E}">
        <p14:creationId xmlns:p14="http://schemas.microsoft.com/office/powerpoint/2010/main" val="115844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CC402A-06DE-49D9-B604-7D60B75C4553}"/>
              </a:ext>
            </a:extLst>
          </p:cNvPr>
          <p:cNvPicPr>
            <a:picLocks noChangeAspect="1"/>
          </p:cNvPicPr>
          <p:nvPr/>
        </p:nvPicPr>
        <p:blipFill>
          <a:blip r:embed="rId2"/>
          <a:stretch>
            <a:fillRect/>
          </a:stretch>
        </p:blipFill>
        <p:spPr>
          <a:xfrm>
            <a:off x="1571022" y="127323"/>
            <a:ext cx="9378629" cy="2986268"/>
          </a:xfrm>
          <a:prstGeom prst="rect">
            <a:avLst/>
          </a:prstGeom>
        </p:spPr>
      </p:pic>
      <p:pic>
        <p:nvPicPr>
          <p:cNvPr id="6" name="Picture 5">
            <a:extLst>
              <a:ext uri="{FF2B5EF4-FFF2-40B4-BE49-F238E27FC236}">
                <a16:creationId xmlns:a16="http://schemas.microsoft.com/office/drawing/2014/main" id="{A4AA0A31-7FAB-4C5C-B614-F58BDBB624DF}"/>
              </a:ext>
            </a:extLst>
          </p:cNvPr>
          <p:cNvPicPr>
            <a:picLocks noChangeAspect="1" noChangeArrowheads="1"/>
          </p:cNvPicPr>
          <p:nvPr/>
        </p:nvPicPr>
        <p:blipFill>
          <a:blip r:embed="rId3"/>
          <a:srcRect/>
          <a:stretch>
            <a:fillRect/>
          </a:stretch>
        </p:blipFill>
        <p:spPr bwMode="auto">
          <a:xfrm>
            <a:off x="1571022" y="3113591"/>
            <a:ext cx="4828864" cy="1816827"/>
          </a:xfrm>
          <a:prstGeom prst="rect">
            <a:avLst/>
          </a:prstGeom>
          <a:noFill/>
          <a:ln w="9525">
            <a:noFill/>
            <a:miter lim="800000"/>
            <a:headEnd/>
            <a:tailEnd/>
          </a:ln>
          <a:effectLst/>
        </p:spPr>
      </p:pic>
      <p:pic>
        <p:nvPicPr>
          <p:cNvPr id="7" name="Content Placeholder 2">
            <a:extLst>
              <a:ext uri="{FF2B5EF4-FFF2-40B4-BE49-F238E27FC236}">
                <a16:creationId xmlns:a16="http://schemas.microsoft.com/office/drawing/2014/main" id="{9A054FE5-3419-4DAC-B9AE-FC263EE00F09}"/>
              </a:ext>
            </a:extLst>
          </p:cNvPr>
          <p:cNvPicPr>
            <a:picLocks noGrp="1" noChangeAspect="1" noChangeArrowheads="1"/>
          </p:cNvPicPr>
          <p:nvPr/>
        </p:nvPicPr>
        <p:blipFill>
          <a:blip r:embed="rId4"/>
          <a:srcRect/>
          <a:stretch>
            <a:fillRect/>
          </a:stretch>
        </p:blipFill>
        <p:spPr bwMode="auto">
          <a:xfrm>
            <a:off x="6399886" y="3113591"/>
            <a:ext cx="4549765" cy="1816827"/>
          </a:xfrm>
          <a:prstGeom prst="rect">
            <a:avLst/>
          </a:prstGeom>
          <a:noFill/>
          <a:ln w="9525">
            <a:noFill/>
            <a:miter lim="800000"/>
            <a:headEnd/>
            <a:tailEnd/>
          </a:ln>
          <a:effectLst/>
        </p:spPr>
      </p:pic>
      <p:pic>
        <p:nvPicPr>
          <p:cNvPr id="8" name="Content Placeholder 2">
            <a:extLst>
              <a:ext uri="{FF2B5EF4-FFF2-40B4-BE49-F238E27FC236}">
                <a16:creationId xmlns:a16="http://schemas.microsoft.com/office/drawing/2014/main" id="{9E4DDE19-8FF5-4CB9-B8DC-865C204F5014}"/>
              </a:ext>
            </a:extLst>
          </p:cNvPr>
          <p:cNvPicPr>
            <a:picLocks noGrp="1" noChangeAspect="1" noChangeArrowheads="1"/>
          </p:cNvPicPr>
          <p:nvPr/>
        </p:nvPicPr>
        <p:blipFill>
          <a:blip r:embed="rId5"/>
          <a:srcRect/>
          <a:stretch>
            <a:fillRect/>
          </a:stretch>
        </p:blipFill>
        <p:spPr bwMode="auto">
          <a:xfrm>
            <a:off x="2194414" y="4967308"/>
            <a:ext cx="8150413" cy="1763369"/>
          </a:xfrm>
          <a:prstGeom prst="rect">
            <a:avLst/>
          </a:prstGeom>
          <a:noFill/>
          <a:ln w="9525">
            <a:noFill/>
            <a:miter lim="800000"/>
            <a:headEnd/>
            <a:tailEnd/>
          </a:ln>
          <a:effectLst/>
        </p:spPr>
      </p:pic>
    </p:spTree>
    <p:extLst>
      <p:ext uri="{BB962C8B-B14F-4D97-AF65-F5344CB8AC3E}">
        <p14:creationId xmlns:p14="http://schemas.microsoft.com/office/powerpoint/2010/main" val="44496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1CEB2-9C10-4BC5-AE15-3B1C7767FC72}"/>
              </a:ext>
            </a:extLst>
          </p:cNvPr>
          <p:cNvPicPr>
            <a:picLocks noChangeAspect="1"/>
          </p:cNvPicPr>
          <p:nvPr/>
        </p:nvPicPr>
        <p:blipFill>
          <a:blip r:embed="rId2"/>
          <a:stretch>
            <a:fillRect/>
          </a:stretch>
        </p:blipFill>
        <p:spPr>
          <a:xfrm>
            <a:off x="1628172" y="0"/>
            <a:ext cx="9144000" cy="3090441"/>
          </a:xfrm>
          <a:prstGeom prst="rect">
            <a:avLst/>
          </a:prstGeom>
        </p:spPr>
      </p:pic>
      <p:pic>
        <p:nvPicPr>
          <p:cNvPr id="5" name="Picture 4">
            <a:extLst>
              <a:ext uri="{FF2B5EF4-FFF2-40B4-BE49-F238E27FC236}">
                <a16:creationId xmlns:a16="http://schemas.microsoft.com/office/drawing/2014/main" id="{EC0770C1-3A28-4AA4-9ED1-F7E31A4E872A}"/>
              </a:ext>
            </a:extLst>
          </p:cNvPr>
          <p:cNvPicPr>
            <a:picLocks noChangeAspect="1"/>
          </p:cNvPicPr>
          <p:nvPr/>
        </p:nvPicPr>
        <p:blipFill>
          <a:blip r:embed="rId3"/>
          <a:stretch>
            <a:fillRect/>
          </a:stretch>
        </p:blipFill>
        <p:spPr>
          <a:xfrm>
            <a:off x="1628171" y="3090440"/>
            <a:ext cx="9143999" cy="3171463"/>
          </a:xfrm>
          <a:prstGeom prst="rect">
            <a:avLst/>
          </a:prstGeom>
        </p:spPr>
      </p:pic>
    </p:spTree>
    <p:extLst>
      <p:ext uri="{BB962C8B-B14F-4D97-AF65-F5344CB8AC3E}">
        <p14:creationId xmlns:p14="http://schemas.microsoft.com/office/powerpoint/2010/main" val="4084965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8561C-3A61-4B41-8217-BCA7838AAC06}"/>
              </a:ext>
            </a:extLst>
          </p:cNvPr>
          <p:cNvPicPr>
            <a:picLocks noChangeAspect="1"/>
          </p:cNvPicPr>
          <p:nvPr/>
        </p:nvPicPr>
        <p:blipFill>
          <a:blip r:embed="rId2"/>
          <a:stretch>
            <a:fillRect/>
          </a:stretch>
        </p:blipFill>
        <p:spPr>
          <a:xfrm>
            <a:off x="1574157" y="324091"/>
            <a:ext cx="10394066" cy="5764193"/>
          </a:xfrm>
          <a:prstGeom prst="rect">
            <a:avLst/>
          </a:prstGeom>
        </p:spPr>
      </p:pic>
      <p:sp>
        <p:nvSpPr>
          <p:cNvPr id="6" name="TextBox 5">
            <a:extLst>
              <a:ext uri="{FF2B5EF4-FFF2-40B4-BE49-F238E27FC236}">
                <a16:creationId xmlns:a16="http://schemas.microsoft.com/office/drawing/2014/main" id="{A863A602-9382-4292-A7F4-EB74A65EE249}"/>
              </a:ext>
            </a:extLst>
          </p:cNvPr>
          <p:cNvSpPr txBox="1"/>
          <p:nvPr/>
        </p:nvSpPr>
        <p:spPr>
          <a:xfrm>
            <a:off x="4350328" y="6164577"/>
            <a:ext cx="6096000" cy="523220"/>
          </a:xfrm>
          <a:prstGeom prst="rect">
            <a:avLst/>
          </a:prstGeom>
          <a:noFill/>
        </p:spPr>
        <p:txBody>
          <a:bodyPr wrap="square">
            <a:spAutoFit/>
          </a:bodyPr>
          <a:lstStyle/>
          <a:p>
            <a:r>
              <a:rPr lang="en-IN" sz="2800" b="1" dirty="0">
                <a:solidFill>
                  <a:srgbClr val="FF0000"/>
                </a:solidFill>
                <a:hlinkClick r:id="rId3">
                  <a:extLst>
                    <a:ext uri="{A12FA001-AC4F-418D-AE19-62706E023703}">
                      <ahyp:hlinkClr xmlns:ahyp="http://schemas.microsoft.com/office/drawing/2018/hyperlinkcolor" val="tx"/>
                    </a:ext>
                  </a:extLst>
                </a:hlinkClick>
              </a:rPr>
              <a:t>https://youtu.be/ffKpE_XazRQ</a:t>
            </a:r>
            <a:endParaRPr lang="en-IN" sz="2800" b="1" dirty="0">
              <a:solidFill>
                <a:srgbClr val="FF0000"/>
              </a:solidFill>
            </a:endParaRPr>
          </a:p>
        </p:txBody>
      </p:sp>
    </p:spTree>
    <p:extLst>
      <p:ext uri="{BB962C8B-B14F-4D97-AF65-F5344CB8AC3E}">
        <p14:creationId xmlns:p14="http://schemas.microsoft.com/office/powerpoint/2010/main" val="3509335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7B564-D39A-4A70-9EF0-FDA4BBCF0122}"/>
              </a:ext>
            </a:extLst>
          </p:cNvPr>
          <p:cNvPicPr>
            <a:picLocks noChangeAspect="1"/>
          </p:cNvPicPr>
          <p:nvPr/>
        </p:nvPicPr>
        <p:blipFill>
          <a:blip r:embed="rId2"/>
          <a:stretch>
            <a:fillRect/>
          </a:stretch>
        </p:blipFill>
        <p:spPr>
          <a:xfrm>
            <a:off x="2376139" y="933102"/>
            <a:ext cx="9709843" cy="3058744"/>
          </a:xfrm>
          <a:prstGeom prst="rect">
            <a:avLst/>
          </a:prstGeom>
        </p:spPr>
      </p:pic>
      <p:pic>
        <p:nvPicPr>
          <p:cNvPr id="8" name="Picture 7">
            <a:extLst>
              <a:ext uri="{FF2B5EF4-FFF2-40B4-BE49-F238E27FC236}">
                <a16:creationId xmlns:a16="http://schemas.microsoft.com/office/drawing/2014/main" id="{ACA14871-7C0D-47E2-8602-E2C42F545BF1}"/>
              </a:ext>
            </a:extLst>
          </p:cNvPr>
          <p:cNvPicPr>
            <a:picLocks noChangeAspect="1"/>
          </p:cNvPicPr>
          <p:nvPr/>
        </p:nvPicPr>
        <p:blipFill>
          <a:blip r:embed="rId3"/>
          <a:stretch>
            <a:fillRect/>
          </a:stretch>
        </p:blipFill>
        <p:spPr>
          <a:xfrm>
            <a:off x="2376140" y="3991846"/>
            <a:ext cx="9709842" cy="2667372"/>
          </a:xfrm>
          <a:prstGeom prst="rect">
            <a:avLst/>
          </a:prstGeom>
        </p:spPr>
      </p:pic>
      <p:sp>
        <p:nvSpPr>
          <p:cNvPr id="10" name="TextBox 9">
            <a:extLst>
              <a:ext uri="{FF2B5EF4-FFF2-40B4-BE49-F238E27FC236}">
                <a16:creationId xmlns:a16="http://schemas.microsoft.com/office/drawing/2014/main" id="{D78EA8E8-2866-44C4-A44D-40EF1CEEE638}"/>
              </a:ext>
            </a:extLst>
          </p:cNvPr>
          <p:cNvSpPr txBox="1"/>
          <p:nvPr/>
        </p:nvSpPr>
        <p:spPr>
          <a:xfrm flipH="1">
            <a:off x="3383004" y="198782"/>
            <a:ext cx="6786440" cy="1323439"/>
          </a:xfrm>
          <a:prstGeom prst="rect">
            <a:avLst/>
          </a:prstGeom>
          <a:noFill/>
        </p:spPr>
        <p:txBody>
          <a:bodyPr wrap="square" rtlCol="0">
            <a:spAutoFit/>
          </a:bodyPr>
          <a:lstStyle/>
          <a:p>
            <a:r>
              <a:rPr lang="en-US" sz="4000" b="1" spc="50" dirty="0">
                <a:ln w="0"/>
                <a:solidFill>
                  <a:srgbClr val="00B050"/>
                </a:solidFill>
                <a:effectLst>
                  <a:innerShdw blurRad="63500" dist="50800" dir="13500000">
                    <a:srgbClr val="000000">
                      <a:alpha val="50000"/>
                    </a:srgbClr>
                  </a:innerShdw>
                </a:effectLst>
              </a:rPr>
              <a:t>Gattermann Koch Reaction</a:t>
            </a:r>
            <a:endParaRPr lang="en-IN" sz="4000" b="1" spc="50" dirty="0">
              <a:ln w="0"/>
              <a:solidFill>
                <a:srgbClr val="00B050"/>
              </a:solidFill>
              <a:effectLst>
                <a:innerShdw blurRad="63500" dist="50800" dir="13500000">
                  <a:srgbClr val="000000">
                    <a:alpha val="50000"/>
                  </a:srgbClr>
                </a:innerShdw>
              </a:effectLst>
            </a:endParaRPr>
          </a:p>
          <a:p>
            <a:endParaRPr lang="en-IN" sz="4000" b="1" dirty="0"/>
          </a:p>
        </p:txBody>
      </p:sp>
    </p:spTree>
    <p:extLst>
      <p:ext uri="{BB962C8B-B14F-4D97-AF65-F5344CB8AC3E}">
        <p14:creationId xmlns:p14="http://schemas.microsoft.com/office/powerpoint/2010/main" val="223989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10208E-BA08-49B3-9AFD-C9953F3F9A32}"/>
              </a:ext>
            </a:extLst>
          </p:cNvPr>
          <p:cNvSpPr txBox="1"/>
          <p:nvPr/>
        </p:nvSpPr>
        <p:spPr>
          <a:xfrm flipH="1">
            <a:off x="2416386" y="1343378"/>
            <a:ext cx="9245036" cy="5078313"/>
          </a:xfrm>
          <a:prstGeom prst="rect">
            <a:avLst/>
          </a:prstGeom>
          <a:noFill/>
        </p:spPr>
        <p:txBody>
          <a:bodyPr wrap="square" rtlCol="0">
            <a:spAutoFit/>
          </a:bodyPr>
          <a:lstStyle/>
          <a:p>
            <a:r>
              <a:rPr lang="en-US" sz="3600" b="1" dirty="0">
                <a:solidFill>
                  <a:schemeClr val="accent2">
                    <a:lumMod val="50000"/>
                  </a:schemeClr>
                </a:solidFill>
                <a:latin typeface="Arial Black" panose="020B0A04020102020204" pitchFamily="34" charset="0"/>
              </a:rPr>
              <a:t>Learning Outcomes </a:t>
            </a:r>
          </a:p>
          <a:p>
            <a:pPr>
              <a:lnSpc>
                <a:spcPct val="150000"/>
              </a:lnSpc>
            </a:pPr>
            <a:r>
              <a:rPr lang="en-US" dirty="0">
                <a:latin typeface="Arial Black" panose="020B0A04020102020204" pitchFamily="34" charset="0"/>
              </a:rPr>
              <a:t> </a:t>
            </a:r>
            <a:r>
              <a:rPr lang="en-US" b="1" dirty="0">
                <a:solidFill>
                  <a:schemeClr val="accent4">
                    <a:lumMod val="75000"/>
                  </a:schemeClr>
                </a:solidFill>
                <a:latin typeface="Arial Black" panose="020B0A04020102020204" pitchFamily="34" charset="0"/>
              </a:rPr>
              <a:t>Introduction: Electrophilic Aromatic Substitution </a:t>
            </a:r>
          </a:p>
          <a:p>
            <a:pPr>
              <a:lnSpc>
                <a:spcPct val="150000"/>
              </a:lnSpc>
            </a:pPr>
            <a:r>
              <a:rPr lang="en-US" b="1" dirty="0">
                <a:solidFill>
                  <a:schemeClr val="accent4">
                    <a:lumMod val="75000"/>
                  </a:schemeClr>
                </a:solidFill>
                <a:latin typeface="Arial Black" panose="020B0A04020102020204" pitchFamily="34" charset="0"/>
              </a:rPr>
              <a:t> Arenium Ion Mechanism </a:t>
            </a:r>
          </a:p>
          <a:p>
            <a:pPr>
              <a:lnSpc>
                <a:spcPct val="150000"/>
              </a:lnSpc>
            </a:pPr>
            <a:r>
              <a:rPr lang="en-US" b="1" dirty="0">
                <a:solidFill>
                  <a:schemeClr val="accent4">
                    <a:lumMod val="75000"/>
                  </a:schemeClr>
                </a:solidFill>
                <a:latin typeface="Arial Black" panose="020B0A04020102020204" pitchFamily="34" charset="0"/>
              </a:rPr>
              <a:t> Some Aromatic Electrophilic Substitution Reactions Viz. Nitration, Sulphonation, Halogenation,      Friedel- Crafts Reaction</a:t>
            </a:r>
          </a:p>
          <a:p>
            <a:pPr>
              <a:lnSpc>
                <a:spcPct val="150000"/>
              </a:lnSpc>
            </a:pPr>
            <a:r>
              <a:rPr lang="en-US" b="1" dirty="0">
                <a:solidFill>
                  <a:schemeClr val="accent4">
                    <a:lumMod val="75000"/>
                  </a:schemeClr>
                </a:solidFill>
                <a:latin typeface="Arial Black" panose="020B0A04020102020204" pitchFamily="34" charset="0"/>
              </a:rPr>
              <a:t> Orientation &amp; Reactivity in Mono Substituted Benzene</a:t>
            </a:r>
          </a:p>
          <a:p>
            <a:pPr>
              <a:lnSpc>
                <a:spcPct val="150000"/>
              </a:lnSpc>
            </a:pPr>
            <a:r>
              <a:rPr lang="en-US" b="1" i="1" dirty="0">
                <a:solidFill>
                  <a:schemeClr val="accent4">
                    <a:lumMod val="75000"/>
                  </a:schemeClr>
                </a:solidFill>
                <a:latin typeface="Arial Black" panose="020B0A04020102020204" pitchFamily="34" charset="0"/>
              </a:rPr>
              <a:t>IPSO</a:t>
            </a:r>
            <a:r>
              <a:rPr lang="en-US" b="1" dirty="0">
                <a:solidFill>
                  <a:schemeClr val="accent4">
                    <a:lumMod val="75000"/>
                  </a:schemeClr>
                </a:solidFill>
                <a:latin typeface="Arial Black" panose="020B0A04020102020204" pitchFamily="34" charset="0"/>
              </a:rPr>
              <a:t> Attack </a:t>
            </a:r>
          </a:p>
          <a:p>
            <a:pPr>
              <a:lnSpc>
                <a:spcPct val="150000"/>
              </a:lnSpc>
            </a:pPr>
            <a:r>
              <a:rPr lang="en-US" b="1" dirty="0">
                <a:solidFill>
                  <a:schemeClr val="accent4">
                    <a:lumMod val="75000"/>
                  </a:schemeClr>
                </a:solidFill>
                <a:latin typeface="Arial Black" panose="020B0A04020102020204" pitchFamily="34" charset="0"/>
              </a:rPr>
              <a:t>Vilsmeier Haack Reaction</a:t>
            </a:r>
          </a:p>
          <a:p>
            <a:pPr>
              <a:lnSpc>
                <a:spcPct val="150000"/>
              </a:lnSpc>
            </a:pPr>
            <a:r>
              <a:rPr lang="en-US" b="1" dirty="0">
                <a:solidFill>
                  <a:schemeClr val="accent4">
                    <a:lumMod val="75000"/>
                  </a:schemeClr>
                </a:solidFill>
                <a:latin typeface="Arial Black" panose="020B0A04020102020204" pitchFamily="34" charset="0"/>
              </a:rPr>
              <a:t>Gattermann Koch Reaction</a:t>
            </a:r>
          </a:p>
          <a:p>
            <a:pPr>
              <a:lnSpc>
                <a:spcPct val="150000"/>
              </a:lnSpc>
            </a:pPr>
            <a:r>
              <a:rPr lang="en-US" b="1" dirty="0">
                <a:solidFill>
                  <a:schemeClr val="accent4">
                    <a:lumMod val="75000"/>
                  </a:schemeClr>
                </a:solidFill>
                <a:latin typeface="Arial Black" panose="020B0A04020102020204" pitchFamily="34" charset="0"/>
              </a:rPr>
              <a:t>Diazonium Coupling Reaction</a:t>
            </a:r>
          </a:p>
          <a:p>
            <a:pPr>
              <a:lnSpc>
                <a:spcPct val="150000"/>
              </a:lnSpc>
            </a:pPr>
            <a:r>
              <a:rPr lang="en-US" b="1" dirty="0">
                <a:solidFill>
                  <a:srgbClr val="00B050"/>
                </a:solidFill>
                <a:latin typeface="Arial Black" panose="020B0A04020102020204" pitchFamily="34" charset="0"/>
              </a:rPr>
              <a:t>Reference from e-PG Pathshala, Wikipedia, Vedantu e-learning</a:t>
            </a:r>
          </a:p>
          <a:p>
            <a:endParaRPr lang="en-IN" dirty="0"/>
          </a:p>
        </p:txBody>
      </p:sp>
    </p:spTree>
    <p:extLst>
      <p:ext uri="{BB962C8B-B14F-4D97-AF65-F5344CB8AC3E}">
        <p14:creationId xmlns:p14="http://schemas.microsoft.com/office/powerpoint/2010/main" val="270638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956D48-0A68-4B20-A295-5F5C443364DE}"/>
              </a:ext>
            </a:extLst>
          </p:cNvPr>
          <p:cNvPicPr>
            <a:picLocks noChangeAspect="1"/>
          </p:cNvPicPr>
          <p:nvPr/>
        </p:nvPicPr>
        <p:blipFill>
          <a:blip r:embed="rId2"/>
          <a:stretch>
            <a:fillRect/>
          </a:stretch>
        </p:blipFill>
        <p:spPr>
          <a:xfrm>
            <a:off x="95864" y="94305"/>
            <a:ext cx="11518957" cy="3220377"/>
          </a:xfrm>
          <a:prstGeom prst="rect">
            <a:avLst/>
          </a:prstGeom>
        </p:spPr>
      </p:pic>
      <p:pic>
        <p:nvPicPr>
          <p:cNvPr id="7" name="Picture 6">
            <a:extLst>
              <a:ext uri="{FF2B5EF4-FFF2-40B4-BE49-F238E27FC236}">
                <a16:creationId xmlns:a16="http://schemas.microsoft.com/office/drawing/2014/main" id="{F8E65359-15FE-4587-90FE-6FF07563359F}"/>
              </a:ext>
            </a:extLst>
          </p:cNvPr>
          <p:cNvPicPr>
            <a:picLocks noChangeAspect="1"/>
          </p:cNvPicPr>
          <p:nvPr/>
        </p:nvPicPr>
        <p:blipFill>
          <a:blip r:embed="rId3"/>
          <a:stretch>
            <a:fillRect/>
          </a:stretch>
        </p:blipFill>
        <p:spPr>
          <a:xfrm>
            <a:off x="188628" y="3543317"/>
            <a:ext cx="11518957" cy="2596226"/>
          </a:xfrm>
          <a:prstGeom prst="rect">
            <a:avLst/>
          </a:prstGeom>
        </p:spPr>
      </p:pic>
    </p:spTree>
    <p:extLst>
      <p:ext uri="{BB962C8B-B14F-4D97-AF65-F5344CB8AC3E}">
        <p14:creationId xmlns:p14="http://schemas.microsoft.com/office/powerpoint/2010/main" val="2894453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99BE00-DC5F-47DE-BBCF-EF31519F1B50}"/>
              </a:ext>
            </a:extLst>
          </p:cNvPr>
          <p:cNvPicPr>
            <a:picLocks noChangeAspect="1"/>
          </p:cNvPicPr>
          <p:nvPr/>
        </p:nvPicPr>
        <p:blipFill>
          <a:blip r:embed="rId2"/>
          <a:stretch>
            <a:fillRect/>
          </a:stretch>
        </p:blipFill>
        <p:spPr>
          <a:xfrm>
            <a:off x="0" y="359229"/>
            <a:ext cx="12192000" cy="4914900"/>
          </a:xfrm>
          <a:prstGeom prst="rect">
            <a:avLst/>
          </a:prstGeom>
        </p:spPr>
      </p:pic>
      <p:sp>
        <p:nvSpPr>
          <p:cNvPr id="5" name="TextBox 4">
            <a:extLst>
              <a:ext uri="{FF2B5EF4-FFF2-40B4-BE49-F238E27FC236}">
                <a16:creationId xmlns:a16="http://schemas.microsoft.com/office/drawing/2014/main" id="{B735C553-F103-4AAA-B42E-F5D060231D1F}"/>
              </a:ext>
            </a:extLst>
          </p:cNvPr>
          <p:cNvSpPr txBox="1"/>
          <p:nvPr/>
        </p:nvSpPr>
        <p:spPr>
          <a:xfrm>
            <a:off x="4142509" y="5710443"/>
            <a:ext cx="6096000" cy="584775"/>
          </a:xfrm>
          <a:prstGeom prst="rect">
            <a:avLst/>
          </a:prstGeom>
          <a:noFill/>
        </p:spPr>
        <p:txBody>
          <a:bodyPr wrap="square">
            <a:spAutoFit/>
          </a:bodyPr>
          <a:lstStyle/>
          <a:p>
            <a:r>
              <a:rPr lang="en-IN" sz="3200" b="1" dirty="0">
                <a:solidFill>
                  <a:srgbClr val="FF0000"/>
                </a:solidFill>
                <a:hlinkClick r:id="rId3">
                  <a:extLst>
                    <a:ext uri="{A12FA001-AC4F-418D-AE19-62706E023703}">
                      <ahyp:hlinkClr xmlns:ahyp="http://schemas.microsoft.com/office/drawing/2018/hyperlinkcolor" val="tx"/>
                    </a:ext>
                  </a:extLst>
                </a:hlinkClick>
              </a:rPr>
              <a:t>https://youtu.be/fZyBY6VzAXE</a:t>
            </a:r>
            <a:endParaRPr lang="en-IN" sz="3200" b="1" dirty="0">
              <a:solidFill>
                <a:srgbClr val="FF0000"/>
              </a:solidFill>
            </a:endParaRPr>
          </a:p>
        </p:txBody>
      </p:sp>
    </p:spTree>
    <p:extLst>
      <p:ext uri="{BB962C8B-B14F-4D97-AF65-F5344CB8AC3E}">
        <p14:creationId xmlns:p14="http://schemas.microsoft.com/office/powerpoint/2010/main" val="2600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0BB71-A8C9-4776-8896-E1C2651675C9}"/>
              </a:ext>
            </a:extLst>
          </p:cNvPr>
          <p:cNvPicPr>
            <a:picLocks noChangeAspect="1"/>
          </p:cNvPicPr>
          <p:nvPr/>
        </p:nvPicPr>
        <p:blipFill>
          <a:blip r:embed="rId2"/>
          <a:stretch>
            <a:fillRect/>
          </a:stretch>
        </p:blipFill>
        <p:spPr>
          <a:xfrm>
            <a:off x="1969629" y="1868676"/>
            <a:ext cx="9076268" cy="4261191"/>
          </a:xfrm>
          <a:prstGeom prst="rect">
            <a:avLst/>
          </a:prstGeom>
        </p:spPr>
      </p:pic>
      <p:sp>
        <p:nvSpPr>
          <p:cNvPr id="6" name="TextBox 5">
            <a:extLst>
              <a:ext uri="{FF2B5EF4-FFF2-40B4-BE49-F238E27FC236}">
                <a16:creationId xmlns:a16="http://schemas.microsoft.com/office/drawing/2014/main" id="{D90D198D-038A-4514-AB00-ADE411A2CFF6}"/>
              </a:ext>
            </a:extLst>
          </p:cNvPr>
          <p:cNvSpPr txBox="1"/>
          <p:nvPr/>
        </p:nvSpPr>
        <p:spPr>
          <a:xfrm flipH="1">
            <a:off x="1541215" y="412044"/>
            <a:ext cx="9267614" cy="1569660"/>
          </a:xfrm>
          <a:prstGeom prst="rect">
            <a:avLst/>
          </a:prstGeom>
          <a:noFill/>
        </p:spPr>
        <p:txBody>
          <a:bodyPr wrap="square" rtlCol="0">
            <a:spAutoFit/>
          </a:bodyPr>
          <a:lstStyle/>
          <a:p>
            <a:r>
              <a:rPr lang="en-US" sz="2400" b="1" dirty="0">
                <a:solidFill>
                  <a:srgbClr val="C00000"/>
                </a:solidFill>
              </a:rPr>
              <a:t>Electrophilic Aromatic Substitution </a:t>
            </a:r>
            <a:r>
              <a:rPr lang="en-US" dirty="0"/>
              <a:t>: </a:t>
            </a:r>
            <a:r>
              <a:rPr lang="en-US" b="1" i="0" dirty="0">
                <a:solidFill>
                  <a:srgbClr val="202122"/>
                </a:solidFill>
                <a:effectLst/>
                <a:latin typeface="Arial" panose="020B0604020202020204" pitchFamily="34" charset="0"/>
              </a:rPr>
              <a:t>Electrophilic aromatic substitution</a:t>
            </a:r>
            <a:r>
              <a:rPr lang="en-US" b="0" i="0" dirty="0">
                <a:solidFill>
                  <a:srgbClr val="202122"/>
                </a:solidFill>
                <a:effectLst/>
                <a:latin typeface="Arial" panose="020B0604020202020204" pitchFamily="34" charset="0"/>
              </a:rPr>
              <a:t> is an </a:t>
            </a:r>
            <a:r>
              <a:rPr lang="en-US" b="0" i="0" u="none" strike="noStrike" dirty="0">
                <a:solidFill>
                  <a:srgbClr val="0645AD"/>
                </a:solidFill>
                <a:effectLst/>
                <a:latin typeface="Arial" panose="020B0604020202020204" pitchFamily="34" charset="0"/>
                <a:hlinkClick r:id="rId3" tooltip="Organic reaction"/>
              </a:rPr>
              <a:t>organic reaction</a:t>
            </a:r>
            <a:r>
              <a:rPr lang="en-US" b="0" i="0" dirty="0">
                <a:solidFill>
                  <a:srgbClr val="202122"/>
                </a:solidFill>
                <a:effectLst/>
                <a:latin typeface="Arial" panose="020B0604020202020204" pitchFamily="34" charset="0"/>
              </a:rPr>
              <a:t> in which an atom that is attached to an </a:t>
            </a:r>
            <a:r>
              <a:rPr lang="en-US" b="0" i="0" u="none" strike="noStrike" dirty="0">
                <a:solidFill>
                  <a:srgbClr val="0645AD"/>
                </a:solidFill>
                <a:effectLst/>
                <a:latin typeface="Arial" panose="020B0604020202020204" pitchFamily="34" charset="0"/>
                <a:hlinkClick r:id="rId4" tooltip="Aromatic ring"/>
              </a:rPr>
              <a:t>aromatic system</a:t>
            </a:r>
            <a:r>
              <a:rPr lang="en-US" b="0" i="0" dirty="0">
                <a:solidFill>
                  <a:srgbClr val="202122"/>
                </a:solidFill>
                <a:effectLst/>
                <a:latin typeface="Arial" panose="020B0604020202020204" pitchFamily="34" charset="0"/>
              </a:rPr>
              <a:t> (usually hydrogen) is replaced by an </a:t>
            </a:r>
            <a:r>
              <a:rPr lang="en-US" b="0" i="0" u="none" strike="noStrike" dirty="0">
                <a:solidFill>
                  <a:srgbClr val="0645AD"/>
                </a:solidFill>
                <a:effectLst/>
                <a:latin typeface="Arial" panose="020B0604020202020204" pitchFamily="34" charset="0"/>
                <a:hlinkClick r:id="rId5" tooltip="Electrophile"/>
              </a:rPr>
              <a:t>electrophile</a:t>
            </a:r>
            <a:r>
              <a:rPr lang="en-US" b="0" i="0" dirty="0">
                <a:solidFill>
                  <a:srgbClr val="202122"/>
                </a:solidFill>
                <a:effectLst/>
                <a:latin typeface="Arial" panose="020B0604020202020204" pitchFamily="34" charset="0"/>
              </a:rPr>
              <a:t>. e.g. </a:t>
            </a:r>
            <a:r>
              <a:rPr lang="en-US" b="0" i="0" u="none" strike="noStrike" dirty="0">
                <a:solidFill>
                  <a:srgbClr val="0645AD"/>
                </a:solidFill>
                <a:effectLst/>
                <a:latin typeface="Arial" panose="020B0604020202020204" pitchFamily="34" charset="0"/>
                <a:hlinkClick r:id="rId6" tooltip="Aromatic nitration"/>
              </a:rPr>
              <a:t>aromatic nitration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7" tooltip="Aromatic halogenation"/>
              </a:rPr>
              <a:t>aromatic halogenation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8" tooltip="Aromatic sulfonation"/>
              </a:rPr>
              <a:t>aromatic sulfonation</a:t>
            </a:r>
            <a:r>
              <a:rPr lang="en-US" b="0" i="0" dirty="0">
                <a:solidFill>
                  <a:srgbClr val="202122"/>
                </a:solidFill>
                <a:effectLst/>
                <a:latin typeface="Arial" panose="020B0604020202020204" pitchFamily="34" charset="0"/>
              </a:rPr>
              <a:t>, and alkylation and acylation (</a:t>
            </a:r>
            <a:r>
              <a:rPr lang="en-US" b="0" i="0" u="none" strike="noStrike" dirty="0">
                <a:solidFill>
                  <a:srgbClr val="0645AD"/>
                </a:solidFill>
                <a:effectLst/>
                <a:latin typeface="Arial" panose="020B0604020202020204" pitchFamily="34" charset="0"/>
                <a:hlinkClick r:id="rId9"/>
              </a:rPr>
              <a:t>Friedel–Crafts reaction</a:t>
            </a:r>
            <a:r>
              <a:rPr lang="en-US" b="0" i="0" u="none" strike="noStrike" dirty="0">
                <a:solidFill>
                  <a:srgbClr val="0645AD"/>
                </a:solidFill>
                <a:effectLst/>
                <a:latin typeface="Arial" panose="020B0604020202020204" pitchFamily="34" charset="0"/>
              </a:rPr>
              <a:t>).</a:t>
            </a:r>
            <a:r>
              <a:rPr lang="en-US" dirty="0"/>
              <a:t> </a:t>
            </a:r>
          </a:p>
          <a:p>
            <a:endParaRPr lang="en-IN" dirty="0"/>
          </a:p>
        </p:txBody>
      </p:sp>
    </p:spTree>
    <p:extLst>
      <p:ext uri="{BB962C8B-B14F-4D97-AF65-F5344CB8AC3E}">
        <p14:creationId xmlns:p14="http://schemas.microsoft.com/office/powerpoint/2010/main" val="195994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655589-BA1A-4A9D-B025-D42DFBDDADB9}"/>
              </a:ext>
            </a:extLst>
          </p:cNvPr>
          <p:cNvSpPr txBox="1"/>
          <p:nvPr/>
        </p:nvSpPr>
        <p:spPr>
          <a:xfrm>
            <a:off x="1635602" y="72957"/>
            <a:ext cx="9403644" cy="646331"/>
          </a:xfrm>
          <a:prstGeom prst="rect">
            <a:avLst/>
          </a:prstGeom>
          <a:noFill/>
        </p:spPr>
        <p:txBody>
          <a:bodyPr wrap="square" rtlCol="0">
            <a:spAutoFit/>
          </a:bodyPr>
          <a:lstStyle/>
          <a:p>
            <a:r>
              <a:rPr lang="en-US" sz="3600" b="1" dirty="0">
                <a:solidFill>
                  <a:srgbClr val="C00000"/>
                </a:solidFill>
              </a:rPr>
              <a:t>ARENIUM ION MECHANISM : </a:t>
            </a:r>
            <a:endParaRPr lang="en-IN" sz="3600" b="1" dirty="0">
              <a:solidFill>
                <a:srgbClr val="C00000"/>
              </a:solidFill>
            </a:endParaRPr>
          </a:p>
        </p:txBody>
      </p:sp>
      <p:pic>
        <p:nvPicPr>
          <p:cNvPr id="6" name="Picture 5">
            <a:extLst>
              <a:ext uri="{FF2B5EF4-FFF2-40B4-BE49-F238E27FC236}">
                <a16:creationId xmlns:a16="http://schemas.microsoft.com/office/drawing/2014/main" id="{C6BC8D34-8266-4109-A1EF-AB7FB286CDFD}"/>
              </a:ext>
            </a:extLst>
          </p:cNvPr>
          <p:cNvPicPr>
            <a:picLocks noChangeAspect="1"/>
          </p:cNvPicPr>
          <p:nvPr/>
        </p:nvPicPr>
        <p:blipFill>
          <a:blip r:embed="rId2"/>
          <a:stretch>
            <a:fillRect/>
          </a:stretch>
        </p:blipFill>
        <p:spPr>
          <a:xfrm>
            <a:off x="1327232" y="819163"/>
            <a:ext cx="10328476" cy="1047896"/>
          </a:xfrm>
          <a:prstGeom prst="rect">
            <a:avLst/>
          </a:prstGeom>
        </p:spPr>
      </p:pic>
      <p:pic>
        <p:nvPicPr>
          <p:cNvPr id="8" name="Picture 7">
            <a:extLst>
              <a:ext uri="{FF2B5EF4-FFF2-40B4-BE49-F238E27FC236}">
                <a16:creationId xmlns:a16="http://schemas.microsoft.com/office/drawing/2014/main" id="{016D4AD0-38D3-4118-86C8-7542A9695029}"/>
              </a:ext>
            </a:extLst>
          </p:cNvPr>
          <p:cNvPicPr>
            <a:picLocks noChangeAspect="1"/>
          </p:cNvPicPr>
          <p:nvPr/>
        </p:nvPicPr>
        <p:blipFill>
          <a:blip r:embed="rId3"/>
          <a:stretch>
            <a:fillRect/>
          </a:stretch>
        </p:blipFill>
        <p:spPr>
          <a:xfrm>
            <a:off x="1327231" y="1966934"/>
            <a:ext cx="10328476" cy="2476846"/>
          </a:xfrm>
          <a:prstGeom prst="rect">
            <a:avLst/>
          </a:prstGeom>
        </p:spPr>
      </p:pic>
      <p:pic>
        <p:nvPicPr>
          <p:cNvPr id="10" name="Picture 9">
            <a:extLst>
              <a:ext uri="{FF2B5EF4-FFF2-40B4-BE49-F238E27FC236}">
                <a16:creationId xmlns:a16="http://schemas.microsoft.com/office/drawing/2014/main" id="{F8F94273-CBE1-4FCE-9399-ED313C15EBCB}"/>
              </a:ext>
            </a:extLst>
          </p:cNvPr>
          <p:cNvPicPr>
            <a:picLocks noChangeAspect="1"/>
          </p:cNvPicPr>
          <p:nvPr/>
        </p:nvPicPr>
        <p:blipFill>
          <a:blip r:embed="rId4"/>
          <a:stretch>
            <a:fillRect/>
          </a:stretch>
        </p:blipFill>
        <p:spPr>
          <a:xfrm>
            <a:off x="1327231" y="4543655"/>
            <a:ext cx="10328476" cy="2052091"/>
          </a:xfrm>
          <a:prstGeom prst="rect">
            <a:avLst/>
          </a:prstGeom>
        </p:spPr>
      </p:pic>
    </p:spTree>
    <p:extLst>
      <p:ext uri="{BB962C8B-B14F-4D97-AF65-F5344CB8AC3E}">
        <p14:creationId xmlns:p14="http://schemas.microsoft.com/office/powerpoint/2010/main" val="197926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50DB14-FA5B-4FB4-94F7-27017F6E1EC7}"/>
              </a:ext>
            </a:extLst>
          </p:cNvPr>
          <p:cNvPicPr>
            <a:picLocks noChangeAspect="1"/>
          </p:cNvPicPr>
          <p:nvPr/>
        </p:nvPicPr>
        <p:blipFill>
          <a:blip r:embed="rId2"/>
          <a:stretch>
            <a:fillRect/>
          </a:stretch>
        </p:blipFill>
        <p:spPr>
          <a:xfrm>
            <a:off x="2457167" y="962821"/>
            <a:ext cx="5602145" cy="3225091"/>
          </a:xfrm>
          <a:prstGeom prst="rect">
            <a:avLst/>
          </a:prstGeom>
        </p:spPr>
      </p:pic>
      <p:sp>
        <p:nvSpPr>
          <p:cNvPr id="6" name="TextBox 5">
            <a:extLst>
              <a:ext uri="{FF2B5EF4-FFF2-40B4-BE49-F238E27FC236}">
                <a16:creationId xmlns:a16="http://schemas.microsoft.com/office/drawing/2014/main" id="{E335803C-7D24-4BA9-A69E-AF5B789329A2}"/>
              </a:ext>
            </a:extLst>
          </p:cNvPr>
          <p:cNvSpPr txBox="1"/>
          <p:nvPr/>
        </p:nvSpPr>
        <p:spPr>
          <a:xfrm>
            <a:off x="1539432" y="532435"/>
            <a:ext cx="9580123" cy="369332"/>
          </a:xfrm>
          <a:prstGeom prst="rect">
            <a:avLst/>
          </a:prstGeom>
          <a:noFill/>
        </p:spPr>
        <p:txBody>
          <a:bodyPr wrap="square" rtlCol="0">
            <a:spAutoFit/>
          </a:bodyPr>
          <a:lstStyle/>
          <a:p>
            <a:r>
              <a:rPr lang="en-US" b="1" dirty="0">
                <a:solidFill>
                  <a:schemeClr val="accent5">
                    <a:lumMod val="75000"/>
                  </a:schemeClr>
                </a:solidFill>
              </a:rPr>
              <a:t>Energy Profile Diagram of the Arenium Ion Mechanism of Electrophilic Aromatic Substitution</a:t>
            </a:r>
            <a:endParaRPr lang="en-IN" b="1" dirty="0">
              <a:solidFill>
                <a:schemeClr val="accent5">
                  <a:lumMod val="75000"/>
                </a:schemeClr>
              </a:solidFill>
            </a:endParaRPr>
          </a:p>
        </p:txBody>
      </p:sp>
      <p:sp>
        <p:nvSpPr>
          <p:cNvPr id="8" name="TextBox 7">
            <a:extLst>
              <a:ext uri="{FF2B5EF4-FFF2-40B4-BE49-F238E27FC236}">
                <a16:creationId xmlns:a16="http://schemas.microsoft.com/office/drawing/2014/main" id="{D8D96B85-C695-43BF-8355-B194AB2B3D78}"/>
              </a:ext>
            </a:extLst>
          </p:cNvPr>
          <p:cNvSpPr txBox="1"/>
          <p:nvPr/>
        </p:nvSpPr>
        <p:spPr>
          <a:xfrm>
            <a:off x="2457167" y="4282633"/>
            <a:ext cx="8662388" cy="2126864"/>
          </a:xfrm>
          <a:prstGeom prst="rect">
            <a:avLst/>
          </a:prstGeom>
          <a:noFill/>
        </p:spPr>
        <p:txBody>
          <a:bodyPr wrap="square">
            <a:spAutoFit/>
          </a:bodyPr>
          <a:lstStyle/>
          <a:p>
            <a:pPr>
              <a:lnSpc>
                <a:spcPct val="150000"/>
              </a:lnSpc>
            </a:pPr>
            <a:r>
              <a:rPr lang="en-US" b="1" dirty="0">
                <a:solidFill>
                  <a:srgbClr val="C00000"/>
                </a:solidFill>
              </a:rPr>
              <a:t>The energy diagram of this reaction shows that step 1 is highly endothermic and has a large ∆G ‡ (1)  The first step requires the loss of aromaticity of the very stable benzene ring, which is highly unfavorable  The first step being a slow step, is rate-determining Step 2 is highly exothermic and has a small ∆G ‡ (2)  The ring regains its aromatic stabilization, which is a highly favorable process</a:t>
            </a:r>
            <a:endParaRPr lang="en-IN" b="1" dirty="0">
              <a:solidFill>
                <a:srgbClr val="C00000"/>
              </a:solidFill>
            </a:endParaRPr>
          </a:p>
        </p:txBody>
      </p:sp>
      <p:sp>
        <p:nvSpPr>
          <p:cNvPr id="7" name="TextBox 6">
            <a:extLst>
              <a:ext uri="{FF2B5EF4-FFF2-40B4-BE49-F238E27FC236}">
                <a16:creationId xmlns:a16="http://schemas.microsoft.com/office/drawing/2014/main" id="{BC3E91E1-E143-4FF4-9261-6A53893CA725}"/>
              </a:ext>
            </a:extLst>
          </p:cNvPr>
          <p:cNvSpPr txBox="1"/>
          <p:nvPr/>
        </p:nvSpPr>
        <p:spPr>
          <a:xfrm>
            <a:off x="8271165" y="1411201"/>
            <a:ext cx="3920836" cy="400110"/>
          </a:xfrm>
          <a:prstGeom prst="rect">
            <a:avLst/>
          </a:prstGeom>
          <a:noFill/>
        </p:spPr>
        <p:txBody>
          <a:bodyPr wrap="square">
            <a:spAutoFit/>
          </a:bodyPr>
          <a:lstStyle/>
          <a:p>
            <a:r>
              <a:rPr lang="en-IN" sz="2000" b="1" dirty="0">
                <a:hlinkClick r:id="rId3"/>
              </a:rPr>
              <a:t>https://youtu.be/mY8o-Ew-GZg</a:t>
            </a:r>
            <a:endParaRPr lang="en-IN" sz="2000" b="1" dirty="0"/>
          </a:p>
        </p:txBody>
      </p:sp>
    </p:spTree>
    <p:extLst>
      <p:ext uri="{BB962C8B-B14F-4D97-AF65-F5344CB8AC3E}">
        <p14:creationId xmlns:p14="http://schemas.microsoft.com/office/powerpoint/2010/main" val="417335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C860E07-E57C-4CA8-B94E-97335537BAFA}"/>
              </a:ext>
            </a:extLst>
          </p:cNvPr>
          <p:cNvSpPr txBox="1"/>
          <p:nvPr/>
        </p:nvSpPr>
        <p:spPr>
          <a:xfrm>
            <a:off x="1907821" y="155349"/>
            <a:ext cx="10013245" cy="2674065"/>
          </a:xfrm>
          <a:prstGeom prst="rect">
            <a:avLst/>
          </a:prstGeom>
          <a:noFill/>
        </p:spPr>
        <p:txBody>
          <a:bodyPr wrap="square">
            <a:spAutoFit/>
          </a:bodyPr>
          <a:lstStyle/>
          <a:p>
            <a:pPr>
              <a:lnSpc>
                <a:spcPct val="150000"/>
              </a:lnSpc>
            </a:pPr>
            <a:r>
              <a:rPr lang="en-US" sz="2400" b="1" dirty="0">
                <a:solidFill>
                  <a:schemeClr val="accent1">
                    <a:lumMod val="75000"/>
                  </a:schemeClr>
                </a:solidFill>
              </a:rPr>
              <a:t>1</a:t>
            </a:r>
            <a:r>
              <a:rPr lang="en-US" sz="2400" b="1" dirty="0">
                <a:solidFill>
                  <a:schemeClr val="accent1">
                    <a:lumMod val="75000"/>
                  </a:schemeClr>
                </a:solidFill>
                <a:latin typeface="Times New Roman" panose="02020603050405020304" pitchFamily="18" charset="0"/>
                <a:cs typeface="Times New Roman" panose="02020603050405020304" pitchFamily="18" charset="0"/>
              </a:rPr>
              <a:t>. Isotope Effects : </a:t>
            </a:r>
            <a:r>
              <a:rPr lang="en-US" b="1" dirty="0">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A difference in the rate of a reaction due to a difference in the isotope present in the reaction system is called Isotope Effect.” •If the proton is lost before the arrival of the Electrophile (SE1 mechanism) then there should be a substantial isotope effect. •In This effect, Each Case the C—H bond broken in the Rate determining step but In Arenium Ion mechanism, the C—H bond not broken in the rate determining step, Hence No isotope effect should be found.</a:t>
            </a:r>
          </a:p>
          <a:p>
            <a:pPr>
              <a:lnSpc>
                <a:spcPct val="150000"/>
              </a:lnSpc>
            </a:pP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1EA1CB3-0E1A-492D-A7D0-44245D189997}"/>
              </a:ext>
            </a:extLst>
          </p:cNvPr>
          <p:cNvSpPr txBox="1"/>
          <p:nvPr/>
        </p:nvSpPr>
        <p:spPr>
          <a:xfrm>
            <a:off x="1907821" y="2351975"/>
            <a:ext cx="10013244" cy="646331"/>
          </a:xfrm>
          <a:prstGeom prst="rect">
            <a:avLst/>
          </a:prstGeom>
          <a:noFill/>
        </p:spPr>
        <p:txBody>
          <a:bodyPr wrap="square">
            <a:spAutoFit/>
          </a:bodyPr>
          <a:lstStyle/>
          <a:p>
            <a:endParaRPr lang="en-US" b="1" dirty="0">
              <a:latin typeface="Times New Roman" panose="02020603050405020304" pitchFamily="18" charset="0"/>
              <a:cs typeface="Times New Roman" panose="02020603050405020304" pitchFamily="18" charset="0"/>
            </a:endParaRPr>
          </a:p>
          <a:p>
            <a:r>
              <a:rPr lang="en-US" b="1" dirty="0">
                <a:solidFill>
                  <a:srgbClr val="002060"/>
                </a:solidFill>
                <a:latin typeface="Times New Roman" panose="02020603050405020304" pitchFamily="18" charset="0"/>
                <a:cs typeface="Times New Roman" panose="02020603050405020304" pitchFamily="18" charset="0"/>
              </a:rPr>
              <a:t>As expected , isotope effect has not observed in most aromatic Electrophilic Substitution</a:t>
            </a:r>
            <a:r>
              <a:rPr lang="en-US" dirty="0">
                <a:solidFill>
                  <a:srgbClr val="002060"/>
                </a:solidFill>
                <a:latin typeface="Times New Roman" panose="02020603050405020304" pitchFamily="18" charset="0"/>
                <a:cs typeface="Times New Roman" panose="02020603050405020304" pitchFamily="18" charset="0"/>
              </a:rPr>
              <a:t>.</a:t>
            </a:r>
            <a:endParaRPr lang="en-IN" dirty="0">
              <a:solidFill>
                <a:srgbClr val="00206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57B6DCC-A768-4521-A68E-485515434542}"/>
              </a:ext>
            </a:extLst>
          </p:cNvPr>
          <p:cNvPicPr>
            <a:picLocks noChangeAspect="1"/>
          </p:cNvPicPr>
          <p:nvPr/>
        </p:nvPicPr>
        <p:blipFill>
          <a:blip r:embed="rId2"/>
          <a:stretch>
            <a:fillRect/>
          </a:stretch>
        </p:blipFill>
        <p:spPr>
          <a:xfrm>
            <a:off x="1628151" y="3327753"/>
            <a:ext cx="4467849" cy="2674065"/>
          </a:xfrm>
          <a:prstGeom prst="rect">
            <a:avLst/>
          </a:prstGeom>
        </p:spPr>
      </p:pic>
      <p:sp>
        <p:nvSpPr>
          <p:cNvPr id="14" name="TextBox 13">
            <a:extLst>
              <a:ext uri="{FF2B5EF4-FFF2-40B4-BE49-F238E27FC236}">
                <a16:creationId xmlns:a16="http://schemas.microsoft.com/office/drawing/2014/main" id="{E9DB3E05-4660-4108-8429-8C0EA5DFFB8A}"/>
              </a:ext>
            </a:extLst>
          </p:cNvPr>
          <p:cNvSpPr txBox="1"/>
          <p:nvPr/>
        </p:nvSpPr>
        <p:spPr>
          <a:xfrm>
            <a:off x="6457244" y="2841978"/>
            <a:ext cx="5362221" cy="2535181"/>
          </a:xfrm>
          <a:prstGeom prst="rect">
            <a:avLst/>
          </a:prstGeom>
          <a:noFill/>
        </p:spPr>
        <p:txBody>
          <a:bodyPr wrap="square">
            <a:spAutoFit/>
          </a:bodyPr>
          <a:lstStyle/>
          <a:p>
            <a:pPr>
              <a:lnSpc>
                <a:spcPct val="150000"/>
              </a:lnSpc>
            </a:pPr>
            <a:endParaRPr lang="en-US" b="1" dirty="0">
              <a:latin typeface="Times New Roman" panose="02020603050405020304" pitchFamily="18" charset="0"/>
              <a:cs typeface="Times New Roman" panose="02020603050405020304" pitchFamily="18" charset="0"/>
            </a:endParaRPr>
          </a:p>
          <a:p>
            <a:pPr>
              <a:lnSpc>
                <a:spcPct val="150000"/>
              </a:lnSpc>
            </a:pPr>
            <a:r>
              <a:rPr lang="en-US" b="1" dirty="0">
                <a:solidFill>
                  <a:srgbClr val="002060"/>
                </a:solidFill>
                <a:latin typeface="Times New Roman" panose="02020603050405020304" pitchFamily="18" charset="0"/>
                <a:cs typeface="Times New Roman" panose="02020603050405020304" pitchFamily="18" charset="0"/>
              </a:rPr>
              <a:t>Rates of Nitration of duterio- and tritiobenzenes are the same as the rate of benzene. •This Clearly shows that aromatic electrophilic substitution involves two steps and that the loss of proton is not the rate-determining step. ......☆☆☆☆.....</a:t>
            </a:r>
            <a:endParaRPr lang="en-IN" b="1"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088CF92-0D52-4DAB-B029-2CD61FC85615}"/>
              </a:ext>
            </a:extLst>
          </p:cNvPr>
          <p:cNvSpPr txBox="1"/>
          <p:nvPr/>
        </p:nvSpPr>
        <p:spPr>
          <a:xfrm>
            <a:off x="6608619" y="5817152"/>
            <a:ext cx="6096000" cy="369332"/>
          </a:xfrm>
          <a:prstGeom prst="rect">
            <a:avLst/>
          </a:prstGeom>
          <a:noFill/>
        </p:spPr>
        <p:txBody>
          <a:bodyPr wrap="square">
            <a:spAutoFit/>
          </a:bodyPr>
          <a:lstStyle/>
          <a:p>
            <a:r>
              <a:rPr lang="en-IN" b="1" dirty="0">
                <a:solidFill>
                  <a:srgbClr val="FF0000"/>
                </a:solidFill>
                <a:hlinkClick r:id="rId3">
                  <a:extLst>
                    <a:ext uri="{A12FA001-AC4F-418D-AE19-62706E023703}">
                      <ahyp:hlinkClr xmlns:ahyp="http://schemas.microsoft.com/office/drawing/2018/hyperlinkcolor" val="tx"/>
                    </a:ext>
                  </a:extLst>
                </a:hlinkClick>
              </a:rPr>
              <a:t>https://youtu.be/DuuyEbxWCkw</a:t>
            </a:r>
            <a:endParaRPr lang="en-IN" b="1" dirty="0">
              <a:solidFill>
                <a:srgbClr val="FF0000"/>
              </a:solidFill>
            </a:endParaRPr>
          </a:p>
        </p:txBody>
      </p:sp>
    </p:spTree>
    <p:extLst>
      <p:ext uri="{BB962C8B-B14F-4D97-AF65-F5344CB8AC3E}">
        <p14:creationId xmlns:p14="http://schemas.microsoft.com/office/powerpoint/2010/main" val="66010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8AD4AC-162A-4A27-9035-15E22232509E}"/>
              </a:ext>
            </a:extLst>
          </p:cNvPr>
          <p:cNvSpPr txBox="1"/>
          <p:nvPr/>
        </p:nvSpPr>
        <p:spPr>
          <a:xfrm>
            <a:off x="1828799" y="189215"/>
            <a:ext cx="10126133" cy="2258567"/>
          </a:xfrm>
          <a:prstGeom prst="rect">
            <a:avLst/>
          </a:prstGeom>
          <a:noFill/>
        </p:spPr>
        <p:txBody>
          <a:bodyPr wrap="square">
            <a:spAutoFit/>
          </a:bodyPr>
          <a:lstStyle/>
          <a:p>
            <a:pPr>
              <a:lnSpc>
                <a:spcPct val="150000"/>
              </a:lnSpc>
            </a:pPr>
            <a:r>
              <a:rPr lang="en-US" sz="2400" b="1" dirty="0">
                <a:solidFill>
                  <a:schemeClr val="accent1">
                    <a:lumMod val="75000"/>
                  </a:schemeClr>
                </a:solidFill>
                <a:latin typeface="Times New Roman" panose="02020603050405020304" pitchFamily="18" charset="0"/>
                <a:cs typeface="Times New Roman" panose="02020603050405020304" pitchFamily="18" charset="0"/>
              </a:rPr>
              <a:t>2. Isolation of Arenium Ion Intermediates: </a:t>
            </a:r>
            <a:r>
              <a:rPr lang="en-US" b="1" dirty="0">
                <a:latin typeface="Times New Roman" panose="02020603050405020304" pitchFamily="18" charset="0"/>
                <a:cs typeface="Times New Roman" panose="02020603050405020304" pitchFamily="18" charset="0"/>
              </a:rPr>
              <a:t>The isolation of Arenium ions in many cases provides for a very strong evidence for the Arenium ion mechanism. When 10 was heated, the normal substitution product (11) was obtained. Even the simplest such ion, the benzenonium ion (12) has been prepared in HF ̶ SbF5 ̶ SO2ClF ̶ SO2F2 at -134 °C, where it could be studied spectrally. Fig. 8: Isolation of Arenium ion intermediate</a:t>
            </a:r>
            <a:endParaRPr lang="en-IN"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6248B31-2497-4665-9877-BCAE9D0921E6}"/>
              </a:ext>
            </a:extLst>
          </p:cNvPr>
          <p:cNvPicPr>
            <a:picLocks noChangeAspect="1"/>
          </p:cNvPicPr>
          <p:nvPr/>
        </p:nvPicPr>
        <p:blipFill>
          <a:blip r:embed="rId2"/>
          <a:stretch>
            <a:fillRect/>
          </a:stretch>
        </p:blipFill>
        <p:spPr>
          <a:xfrm>
            <a:off x="2777067" y="2547814"/>
            <a:ext cx="8094133" cy="3943297"/>
          </a:xfrm>
          <a:prstGeom prst="rect">
            <a:avLst/>
          </a:prstGeom>
        </p:spPr>
      </p:pic>
    </p:spTree>
    <p:extLst>
      <p:ext uri="{BB962C8B-B14F-4D97-AF65-F5344CB8AC3E}">
        <p14:creationId xmlns:p14="http://schemas.microsoft.com/office/powerpoint/2010/main" val="309209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008037-EA5D-42A3-A0B5-90F57759B398}"/>
              </a:ext>
            </a:extLst>
          </p:cNvPr>
          <p:cNvPicPr>
            <a:picLocks noChangeAspect="1"/>
          </p:cNvPicPr>
          <p:nvPr/>
        </p:nvPicPr>
        <p:blipFill>
          <a:blip r:embed="rId2"/>
          <a:stretch>
            <a:fillRect/>
          </a:stretch>
        </p:blipFill>
        <p:spPr>
          <a:xfrm>
            <a:off x="1551104" y="-67733"/>
            <a:ext cx="8258939" cy="3315163"/>
          </a:xfrm>
          <a:prstGeom prst="rect">
            <a:avLst/>
          </a:prstGeom>
        </p:spPr>
      </p:pic>
      <p:pic>
        <p:nvPicPr>
          <p:cNvPr id="7" name="Picture 6">
            <a:extLst>
              <a:ext uri="{FF2B5EF4-FFF2-40B4-BE49-F238E27FC236}">
                <a16:creationId xmlns:a16="http://schemas.microsoft.com/office/drawing/2014/main" id="{A930D240-6209-4352-B73F-D2023D9D2A52}"/>
              </a:ext>
            </a:extLst>
          </p:cNvPr>
          <p:cNvPicPr>
            <a:picLocks noChangeAspect="1"/>
          </p:cNvPicPr>
          <p:nvPr/>
        </p:nvPicPr>
        <p:blipFill>
          <a:blip r:embed="rId3"/>
          <a:stretch>
            <a:fillRect/>
          </a:stretch>
        </p:blipFill>
        <p:spPr>
          <a:xfrm>
            <a:off x="2494844" y="3315163"/>
            <a:ext cx="9606845" cy="3336837"/>
          </a:xfrm>
          <a:prstGeom prst="rect">
            <a:avLst/>
          </a:prstGeom>
        </p:spPr>
      </p:pic>
      <p:pic>
        <p:nvPicPr>
          <p:cNvPr id="9" name="Picture 8">
            <a:extLst>
              <a:ext uri="{FF2B5EF4-FFF2-40B4-BE49-F238E27FC236}">
                <a16:creationId xmlns:a16="http://schemas.microsoft.com/office/drawing/2014/main" id="{999DF15C-5CCB-45AC-96DC-E9B6609586E0}"/>
              </a:ext>
            </a:extLst>
          </p:cNvPr>
          <p:cNvPicPr>
            <a:picLocks noChangeAspect="1"/>
          </p:cNvPicPr>
          <p:nvPr/>
        </p:nvPicPr>
        <p:blipFill>
          <a:blip r:embed="rId4"/>
          <a:stretch>
            <a:fillRect/>
          </a:stretch>
        </p:blipFill>
        <p:spPr>
          <a:xfrm>
            <a:off x="8782756" y="206000"/>
            <a:ext cx="3318933" cy="1295422"/>
          </a:xfrm>
          <a:prstGeom prst="rect">
            <a:avLst/>
          </a:prstGeom>
        </p:spPr>
      </p:pic>
    </p:spTree>
    <p:extLst>
      <p:ext uri="{BB962C8B-B14F-4D97-AF65-F5344CB8AC3E}">
        <p14:creationId xmlns:p14="http://schemas.microsoft.com/office/powerpoint/2010/main" val="4096030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CB1957-5729-44CF-AE46-2A39FFFE5570}"/>
              </a:ext>
            </a:extLst>
          </p:cNvPr>
          <p:cNvPicPr>
            <a:picLocks noChangeAspect="1"/>
          </p:cNvPicPr>
          <p:nvPr/>
        </p:nvPicPr>
        <p:blipFill>
          <a:blip r:embed="rId2"/>
          <a:stretch>
            <a:fillRect/>
          </a:stretch>
        </p:blipFill>
        <p:spPr>
          <a:xfrm>
            <a:off x="1636889" y="1230488"/>
            <a:ext cx="9708444" cy="4842934"/>
          </a:xfrm>
          <a:prstGeom prst="rect">
            <a:avLst/>
          </a:prstGeom>
        </p:spPr>
      </p:pic>
      <p:pic>
        <p:nvPicPr>
          <p:cNvPr id="14" name="Picture 13">
            <a:extLst>
              <a:ext uri="{FF2B5EF4-FFF2-40B4-BE49-F238E27FC236}">
                <a16:creationId xmlns:a16="http://schemas.microsoft.com/office/drawing/2014/main" id="{12A13EDE-9539-4E6A-8428-B8CBBF071E0F}"/>
              </a:ext>
            </a:extLst>
          </p:cNvPr>
          <p:cNvPicPr>
            <a:picLocks noChangeAspect="1"/>
          </p:cNvPicPr>
          <p:nvPr/>
        </p:nvPicPr>
        <p:blipFill>
          <a:blip r:embed="rId3"/>
          <a:stretch>
            <a:fillRect/>
          </a:stretch>
        </p:blipFill>
        <p:spPr>
          <a:xfrm>
            <a:off x="2728257" y="327378"/>
            <a:ext cx="3864453" cy="903110"/>
          </a:xfrm>
          <a:prstGeom prst="rect">
            <a:avLst/>
          </a:prstGeom>
        </p:spPr>
      </p:pic>
    </p:spTree>
    <p:extLst>
      <p:ext uri="{BB962C8B-B14F-4D97-AF65-F5344CB8AC3E}">
        <p14:creationId xmlns:p14="http://schemas.microsoft.com/office/powerpoint/2010/main" val="2527848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Ion</Template>
  <TotalTime>2690</TotalTime>
  <Words>548</Words>
  <Application>Microsoft Office PowerPoint</Application>
  <PresentationFormat>Widescreen</PresentationFormat>
  <Paragraphs>34</Paragraphs>
  <Slides>21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Arial Black</vt:lpstr>
      <vt:lpstr>Calibri</vt:lpstr>
      <vt:lpstr>Calibri Light</vt:lpstr>
      <vt:lpstr>Century Gothic</vt:lpstr>
      <vt:lpstr>Corbel</vt:lpstr>
      <vt:lpstr>Times New Roman</vt:lpstr>
      <vt:lpstr>Wingdings 3</vt:lpstr>
      <vt:lpstr>Parallax</vt:lpstr>
      <vt:lpstr>Celestial</vt:lpstr>
      <vt:lpstr>Wisp</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c:creator>
  <cp:lastModifiedBy>n</cp:lastModifiedBy>
  <cp:revision>25</cp:revision>
  <dcterms:created xsi:type="dcterms:W3CDTF">2021-05-29T09:41:01Z</dcterms:created>
  <dcterms:modified xsi:type="dcterms:W3CDTF">2022-03-18T08:59:07Z</dcterms:modified>
</cp:coreProperties>
</file>